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Montserrat SemiBold"/>
      <p:regular r:id="rId58"/>
      <p:bold r:id="rId59"/>
      <p:italic r:id="rId60"/>
      <p:boldItalic r:id="rId61"/>
    </p:embeddedFont>
    <p:embeddedFont>
      <p:font typeface="Roboto"/>
      <p:regular r:id="rId62"/>
      <p:bold r:id="rId63"/>
      <p:italic r:id="rId64"/>
      <p:boldItalic r:id="rId65"/>
    </p:embeddedFont>
    <p:embeddedFont>
      <p:font typeface="Montserrat"/>
      <p:regular r:id="rId66"/>
      <p:bold r:id="rId67"/>
      <p:italic r:id="rId68"/>
      <p:boldItalic r:id="rId69"/>
    </p:embeddedFont>
    <p:embeddedFont>
      <p:font typeface="Montserrat Medium"/>
      <p:regular r:id="rId70"/>
      <p:bold r:id="rId71"/>
      <p:italic r:id="rId72"/>
      <p:boldItalic r:id="rId73"/>
    </p:embeddedFont>
    <p:embeddedFont>
      <p:font typeface="Montserrat Light"/>
      <p:regular r:id="rId74"/>
      <p:bold r:id="rId75"/>
      <p:italic r:id="rId76"/>
      <p:boldItalic r:id="rId77"/>
    </p:embeddedFont>
    <p:embeddedFont>
      <p:font typeface="Roboto Light"/>
      <p:regular r:id="rId78"/>
      <p:bold r:id="rId79"/>
      <p:italic r:id="rId80"/>
      <p:boldItalic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
      <p:font typeface="Montserrat Thin"/>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4" roundtripDataSignature="AMtx7mhtlUwP/8za36cBTz96MD4Eg12X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3089EC-1249-42F7-852F-4C293C68523B}">
  <a:tblStyle styleId="{2B3089EC-1249-42F7-852F-4C293C68523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7.xml"/><Relationship Id="rId86" Type="http://schemas.openxmlformats.org/officeDocument/2006/relationships/font" Target="fonts/HelveticaNeueLight-regular.fntdata"/><Relationship Id="rId41" Type="http://schemas.openxmlformats.org/officeDocument/2006/relationships/slide" Target="slides/slide36.xml"/><Relationship Id="rId85" Type="http://schemas.openxmlformats.org/officeDocument/2006/relationships/font" Target="fonts/HelveticaNeue-boldItalic.fntdata"/><Relationship Id="rId44" Type="http://schemas.openxmlformats.org/officeDocument/2006/relationships/slide" Target="slides/slide39.xml"/><Relationship Id="rId88" Type="http://schemas.openxmlformats.org/officeDocument/2006/relationships/font" Target="fonts/HelveticaNeueLight-italic.fntdata"/><Relationship Id="rId43" Type="http://schemas.openxmlformats.org/officeDocument/2006/relationships/slide" Target="slides/slide38.xml"/><Relationship Id="rId87" Type="http://schemas.openxmlformats.org/officeDocument/2006/relationships/font" Target="fonts/HelveticaNeueLight-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Light-boldItalic.fntdata"/><Relationship Id="rId80" Type="http://schemas.openxmlformats.org/officeDocument/2006/relationships/font" Target="fonts/RobotoLight-italic.fntdata"/><Relationship Id="rId82" Type="http://schemas.openxmlformats.org/officeDocument/2006/relationships/font" Target="fonts/HelveticaNeue-regular.fntdata"/><Relationship Id="rId81"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6.xml"/><Relationship Id="rId75" Type="http://schemas.openxmlformats.org/officeDocument/2006/relationships/font" Target="fonts/MontserratLight-bold.fntdata"/><Relationship Id="rId30" Type="http://schemas.openxmlformats.org/officeDocument/2006/relationships/slide" Target="slides/slide25.xml"/><Relationship Id="rId74" Type="http://schemas.openxmlformats.org/officeDocument/2006/relationships/font" Target="fonts/MontserratLight-regular.fntdata"/><Relationship Id="rId33" Type="http://schemas.openxmlformats.org/officeDocument/2006/relationships/slide" Target="slides/slide28.xml"/><Relationship Id="rId77" Type="http://schemas.openxmlformats.org/officeDocument/2006/relationships/font" Target="fonts/MontserratLight-boldItalic.fntdata"/><Relationship Id="rId32" Type="http://schemas.openxmlformats.org/officeDocument/2006/relationships/slide" Target="slides/slide27.xml"/><Relationship Id="rId76" Type="http://schemas.openxmlformats.org/officeDocument/2006/relationships/font" Target="fonts/MontserratLight-italic.fntdata"/><Relationship Id="rId35" Type="http://schemas.openxmlformats.org/officeDocument/2006/relationships/slide" Target="slides/slide30.xml"/><Relationship Id="rId79" Type="http://schemas.openxmlformats.org/officeDocument/2006/relationships/font" Target="fonts/RobotoLight-bold.fntdata"/><Relationship Id="rId34" Type="http://schemas.openxmlformats.org/officeDocument/2006/relationships/slide" Target="slides/slide29.xml"/><Relationship Id="rId78" Type="http://schemas.openxmlformats.org/officeDocument/2006/relationships/font" Target="fonts/RobotoLight-regular.fntdata"/><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MontserratSemiBold-bold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Montserrat-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Montserrat-italic.fntdata"/><Relationship Id="rId23" Type="http://schemas.openxmlformats.org/officeDocument/2006/relationships/slide" Target="slides/slide18.xml"/><Relationship Id="rId67" Type="http://schemas.openxmlformats.org/officeDocument/2006/relationships/font" Target="fonts/Montserrat-bold.fntdata"/><Relationship Id="rId60" Type="http://schemas.openxmlformats.org/officeDocument/2006/relationships/font" Target="fonts/MontserratSemi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customschemas.google.com/relationships/presentationmetadata" Target="meta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ontserratThin-bold.fntdata"/><Relationship Id="rId90" Type="http://schemas.openxmlformats.org/officeDocument/2006/relationships/font" Target="fonts/MontserratThin-regular.fntdata"/><Relationship Id="rId93" Type="http://schemas.openxmlformats.org/officeDocument/2006/relationships/font" Target="fonts/MontserratThin-boldItalic.fntdata"/><Relationship Id="rId92" Type="http://schemas.openxmlformats.org/officeDocument/2006/relationships/font" Target="fonts/MontserratThin-italic.fntdata"/><Relationship Id="rId15" Type="http://schemas.openxmlformats.org/officeDocument/2006/relationships/slide" Target="slides/slide10.xml"/><Relationship Id="rId59" Type="http://schemas.openxmlformats.org/officeDocument/2006/relationships/font" Target="fonts/MontserratSemiBold-bold.fntdata"/><Relationship Id="rId14" Type="http://schemas.openxmlformats.org/officeDocument/2006/relationships/slide" Target="slides/slide9.xml"/><Relationship Id="rId58" Type="http://schemas.openxmlformats.org/officeDocument/2006/relationships/font" Target="fonts/Montserrat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90c3b8fd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ga90c3b8fd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6" name="Google Shape;66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0" name="Google Shape;77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7" name="Google Shape;80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 name="Google Shape;81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90c3b8fdf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a90c3b8fdf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6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1"/>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61"/>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6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2"/>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6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62"/>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62"/>
          <p:cNvSpPr txBox="1"/>
          <p:nvPr>
            <p:ph idx="4"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6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3"/>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63"/>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63"/>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63"/>
          <p:cNvSpPr txBox="1"/>
          <p:nvPr>
            <p:ph idx="4"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63"/>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63"/>
          <p:cNvSpPr txBox="1"/>
          <p:nvPr>
            <p:ph idx="6"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7" name="Shape 57"/>
        <p:cNvGrpSpPr/>
        <p:nvPr/>
      </p:nvGrpSpPr>
      <p:grpSpPr>
        <a:xfrm>
          <a:off x="0" y="0"/>
          <a:ext cx="0" cy="0"/>
          <a:chOff x="0" y="0"/>
          <a:chExt cx="0" cy="0"/>
        </a:xfrm>
      </p:grpSpPr>
      <p:sp>
        <p:nvSpPr>
          <p:cNvPr id="58" name="Google Shape;58;p64"/>
          <p:cNvSpPr txBox="1"/>
          <p:nvPr>
            <p:ph type="title"/>
          </p:nvPr>
        </p:nvSpPr>
        <p:spPr>
          <a:xfrm>
            <a:off x="288750" y="179625"/>
            <a:ext cx="80478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1" type="body"/>
          </p:nvPr>
        </p:nvSpPr>
        <p:spPr>
          <a:xfrm>
            <a:off x="288750" y="1099100"/>
            <a:ext cx="8566500" cy="3765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64"/>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 name="Google Shape;61;p64"/>
          <p:cNvCxnSpPr/>
          <p:nvPr/>
        </p:nvCxnSpPr>
        <p:spPr>
          <a:xfrm>
            <a:off x="0" y="925713"/>
            <a:ext cx="783000" cy="0"/>
          </a:xfrm>
          <a:prstGeom prst="straightConnector1">
            <a:avLst/>
          </a:prstGeom>
          <a:noFill/>
          <a:ln cap="flat" cmpd="sng" w="38100">
            <a:solidFill>
              <a:schemeClr val="accent5"/>
            </a:solidFill>
            <a:prstDash val="solid"/>
            <a:round/>
            <a:headEnd len="sm" w="sm" type="none"/>
            <a:tailEnd len="sm" w="sm" type="none"/>
          </a:ln>
        </p:spPr>
      </p:cxnSp>
      <p:pic>
        <p:nvPicPr>
          <p:cNvPr id="62" name="Google Shape;62;p64"/>
          <p:cNvPicPr preferRelativeResize="0"/>
          <p:nvPr/>
        </p:nvPicPr>
        <p:blipFill rotWithShape="1">
          <a:blip r:embed="rId2">
            <a:alphaModFix/>
          </a:blip>
          <a:srcRect b="0" l="0" r="44438" t="0"/>
          <a:stretch/>
        </p:blipFill>
        <p:spPr>
          <a:xfrm>
            <a:off x="8488094" y="200025"/>
            <a:ext cx="548701" cy="531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3" name="Shape 63"/>
        <p:cNvGrpSpPr/>
        <p:nvPr/>
      </p:nvGrpSpPr>
      <p:grpSpPr>
        <a:xfrm>
          <a:off x="0" y="0"/>
          <a:ext cx="0" cy="0"/>
          <a:chOff x="0" y="0"/>
          <a:chExt cx="0" cy="0"/>
        </a:xfrm>
      </p:grpSpPr>
      <p:sp>
        <p:nvSpPr>
          <p:cNvPr id="64" name="Google Shape;64;p65"/>
          <p:cNvSpPr txBox="1"/>
          <p:nvPr>
            <p:ph type="title"/>
          </p:nvPr>
        </p:nvSpPr>
        <p:spPr>
          <a:xfrm>
            <a:off x="288750" y="179625"/>
            <a:ext cx="80478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5"/>
          <p:cNvSpPr txBox="1"/>
          <p:nvPr>
            <p:ph idx="1" type="body"/>
          </p:nvPr>
        </p:nvSpPr>
        <p:spPr>
          <a:xfrm>
            <a:off x="288750" y="1099100"/>
            <a:ext cx="8566500" cy="3765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 name="Shape 10"/>
        <p:cNvGrpSpPr/>
        <p:nvPr/>
      </p:nvGrpSpPr>
      <p:grpSpPr>
        <a:xfrm>
          <a:off x="0" y="0"/>
          <a:ext cx="0" cy="0"/>
          <a:chOff x="0" y="0"/>
          <a:chExt cx="0" cy="0"/>
        </a:xfrm>
      </p:grpSpPr>
      <p:sp>
        <p:nvSpPr>
          <p:cNvPr id="11" name="Google Shape;11;p5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53"/>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5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54"/>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 name="Google Shape;19;p55"/>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5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5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5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58"/>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58"/>
          <p:cNvSpPr txBox="1"/>
          <p:nvPr>
            <p:ph idx="3"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5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9"/>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5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59"/>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6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0"/>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60"/>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60"/>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B5394"/>
              </a:buClr>
              <a:buSzPts val="2800"/>
              <a:buFont typeface="Arial"/>
              <a:buNone/>
              <a:defRPr b="1" i="0" sz="2800" u="none" cap="none" strike="noStrike">
                <a:solidFill>
                  <a:srgbClr val="0B5394"/>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1"/>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5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7.png"/><Relationship Id="rId5" Type="http://schemas.openxmlformats.org/officeDocument/2006/relationships/image" Target="../media/image6.png"/><Relationship Id="rId6" Type="http://schemas.openxmlformats.org/officeDocument/2006/relationships/image" Target="../media/image8.jpg"/><Relationship Id="rId7" Type="http://schemas.openxmlformats.org/officeDocument/2006/relationships/image" Target="../media/image14.png"/><Relationship Id="rId8"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gif"/><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hyperlink" Target="https://www.bpifrance-lelab.fr/Analyses-Reflexions/Les-Travaux-du-Lab/Les-dirigeants-de-PME-ETI-face-a-l-urgence-climatique" TargetMode="External"/><Relationship Id="rId5" Type="http://schemas.openxmlformats.org/officeDocument/2006/relationships/hyperlink" Target="https://www.bpifrance-lelab.fr/Analyses-Reflexions/Les-Travaux-du-Lab/Les-dirigeants-de-PME-ETI-face-a-l-urgence-climatique" TargetMode="External"/><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bpifrance-lelab.fr/Analyses-Reflexions/Les-Travaux-du-Lab/Les-dirigeants-de-PME-ETI-face-a-l-urgence-climatique"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jp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3.png"/><Relationship Id="rId13" Type="http://schemas.openxmlformats.org/officeDocument/2006/relationships/image" Target="../media/image13.gif"/><Relationship Id="rId12"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7.jpg"/><Relationship Id="rId15" Type="http://schemas.openxmlformats.org/officeDocument/2006/relationships/image" Target="../media/image15.png"/><Relationship Id="rId14" Type="http://schemas.openxmlformats.org/officeDocument/2006/relationships/image" Target="../media/image21.png"/><Relationship Id="rId17" Type="http://schemas.openxmlformats.org/officeDocument/2006/relationships/image" Target="../media/image27.png"/><Relationship Id="rId16" Type="http://schemas.openxmlformats.org/officeDocument/2006/relationships/image" Target="../media/image18.png"/><Relationship Id="rId5" Type="http://schemas.openxmlformats.org/officeDocument/2006/relationships/image" Target="../media/image5.jpg"/><Relationship Id="rId6" Type="http://schemas.openxmlformats.org/officeDocument/2006/relationships/image" Target="../media/image12.png"/><Relationship Id="rId7" Type="http://schemas.openxmlformats.org/officeDocument/2006/relationships/image" Target="../media/image9.jpg"/><Relationship Id="rId8"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p:nvPr/>
        </p:nvSpPr>
        <p:spPr>
          <a:xfrm>
            <a:off x="0" y="-16650"/>
            <a:ext cx="9144000" cy="4216800"/>
          </a:xfrm>
          <a:prstGeom prst="rect">
            <a:avLst/>
          </a:prstGeom>
          <a:solidFill>
            <a:srgbClr val="2B4141"/>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
          <p:cNvPicPr preferRelativeResize="0"/>
          <p:nvPr/>
        </p:nvPicPr>
        <p:blipFill rotWithShape="1">
          <a:blip r:embed="rId3">
            <a:alphaModFix/>
          </a:blip>
          <a:srcRect b="0" l="0" r="0" t="21875"/>
          <a:stretch/>
        </p:blipFill>
        <p:spPr>
          <a:xfrm>
            <a:off x="0" y="0"/>
            <a:ext cx="9144000" cy="4216800"/>
          </a:xfrm>
          <a:prstGeom prst="rect">
            <a:avLst/>
          </a:prstGeom>
          <a:noFill/>
          <a:ln>
            <a:noFill/>
          </a:ln>
        </p:spPr>
      </p:pic>
      <p:sp>
        <p:nvSpPr>
          <p:cNvPr id="73" name="Google Shape;73;p1"/>
          <p:cNvSpPr txBox="1"/>
          <p:nvPr/>
        </p:nvSpPr>
        <p:spPr>
          <a:xfrm>
            <a:off x="278900" y="1867325"/>
            <a:ext cx="7871700" cy="54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Montserrat Thin"/>
                <a:ea typeface="Montserrat Thin"/>
                <a:cs typeface="Montserrat Thin"/>
                <a:sym typeface="Montserrat Thin"/>
              </a:rPr>
              <a:t>Faciliter la transition écologique des entreprises</a:t>
            </a:r>
            <a:endParaRPr b="0" i="0" sz="1900" u="none" cap="none" strike="noStrike">
              <a:solidFill>
                <a:srgbClr val="FFFFFF"/>
              </a:solidFill>
              <a:latin typeface="Montserrat Thin"/>
              <a:ea typeface="Montserrat Thin"/>
              <a:cs typeface="Montserrat Thin"/>
              <a:sym typeface="Montserrat Thin"/>
            </a:endParaRPr>
          </a:p>
        </p:txBody>
      </p:sp>
      <p:sp>
        <p:nvSpPr>
          <p:cNvPr id="74" name="Google Shape;74;p1"/>
          <p:cNvSpPr txBox="1"/>
          <p:nvPr/>
        </p:nvSpPr>
        <p:spPr>
          <a:xfrm>
            <a:off x="278905" y="2740948"/>
            <a:ext cx="7871700" cy="11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FFFFF"/>
                </a:solidFill>
                <a:latin typeface="Roboto"/>
                <a:ea typeface="Roboto"/>
                <a:cs typeface="Roboto"/>
                <a:sym typeface="Roboto"/>
              </a:rPr>
              <a:t>Présentation</a:t>
            </a:r>
            <a:r>
              <a:rPr b="0" i="0" lang="en-US" sz="1800" u="none" cap="none" strike="noStrike">
                <a:solidFill>
                  <a:srgbClr val="FFFFFF"/>
                </a:solidFill>
                <a:latin typeface="Roboto"/>
                <a:ea typeface="Roboto"/>
                <a:cs typeface="Roboto"/>
                <a:sym typeface="Roboto"/>
              </a:rPr>
              <a:t> FTE/</a:t>
            </a:r>
            <a:r>
              <a:rPr lang="en-US" sz="1800">
                <a:solidFill>
                  <a:srgbClr val="FFFFFF"/>
                </a:solidFill>
                <a:latin typeface="Roboto"/>
                <a:ea typeface="Roboto"/>
                <a:cs typeface="Roboto"/>
                <a:sym typeface="Roboto"/>
              </a:rPr>
              <a:t>EIG</a:t>
            </a:r>
            <a:endParaRPr b="1" i="0" sz="22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lang="en-US">
                <a:solidFill>
                  <a:srgbClr val="FFFFFF"/>
                </a:solidFill>
                <a:latin typeface="Roboto Light"/>
                <a:ea typeface="Roboto Light"/>
                <a:cs typeface="Roboto Light"/>
                <a:sym typeface="Roboto Light"/>
              </a:rPr>
              <a:t>16</a:t>
            </a:r>
            <a:r>
              <a:rPr b="0" i="0" lang="en-US" sz="1400" u="none" cap="none" strike="noStrike">
                <a:solidFill>
                  <a:srgbClr val="FFFFFF"/>
                </a:solidFill>
                <a:latin typeface="Roboto Light"/>
                <a:ea typeface="Roboto Light"/>
                <a:cs typeface="Roboto Light"/>
                <a:sym typeface="Roboto Light"/>
              </a:rPr>
              <a:t> décembre 2020</a:t>
            </a:r>
            <a:endParaRPr b="0" i="0" sz="1400" u="none" cap="none" strike="noStrike">
              <a:solidFill>
                <a:srgbClr val="FFFFFF"/>
              </a:solidFill>
              <a:latin typeface="Roboto Light"/>
              <a:ea typeface="Roboto Light"/>
              <a:cs typeface="Roboto Light"/>
              <a:sym typeface="Roboto Light"/>
            </a:endParaRPr>
          </a:p>
        </p:txBody>
      </p:sp>
      <p:sp>
        <p:nvSpPr>
          <p:cNvPr id="75" name="Google Shape;75;p1"/>
          <p:cNvSpPr/>
          <p:nvPr/>
        </p:nvSpPr>
        <p:spPr>
          <a:xfrm>
            <a:off x="7295250" y="238575"/>
            <a:ext cx="432300" cy="432300"/>
          </a:xfrm>
          <a:prstGeom prst="ellipse">
            <a:avLst/>
          </a:prstGeom>
          <a:solidFill>
            <a:srgbClr val="2B41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7669053" y="238575"/>
            <a:ext cx="432300" cy="432300"/>
          </a:xfrm>
          <a:prstGeom prst="ellipse">
            <a:avLst/>
          </a:pr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8032236" y="238575"/>
            <a:ext cx="432300" cy="432300"/>
          </a:xfrm>
          <a:prstGeom prst="ellipse">
            <a:avLst/>
          </a:prstGeom>
          <a:solidFill>
            <a:srgbClr val="6C65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8395418" y="238575"/>
            <a:ext cx="432300" cy="432300"/>
          </a:xfrm>
          <a:prstGeom prst="ellipse">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 name="Google Shape;79;p1"/>
          <p:cNvPicPr preferRelativeResize="0"/>
          <p:nvPr/>
        </p:nvPicPr>
        <p:blipFill rotWithShape="1">
          <a:blip r:embed="rId4">
            <a:alphaModFix/>
          </a:blip>
          <a:srcRect b="27376" l="3306" r="0" t="18438"/>
          <a:stretch/>
        </p:blipFill>
        <p:spPr>
          <a:xfrm>
            <a:off x="247994" y="340476"/>
            <a:ext cx="3501725" cy="1962300"/>
          </a:xfrm>
          <a:prstGeom prst="rect">
            <a:avLst/>
          </a:prstGeom>
          <a:noFill/>
          <a:ln>
            <a:noFill/>
          </a:ln>
        </p:spPr>
      </p:pic>
      <p:pic>
        <p:nvPicPr>
          <p:cNvPr id="80" name="Google Shape;80;p1"/>
          <p:cNvPicPr preferRelativeResize="0"/>
          <p:nvPr/>
        </p:nvPicPr>
        <p:blipFill rotWithShape="1">
          <a:blip r:embed="rId5">
            <a:alphaModFix/>
          </a:blip>
          <a:srcRect b="0" l="0" r="0" t="0"/>
          <a:stretch/>
        </p:blipFill>
        <p:spPr>
          <a:xfrm>
            <a:off x="316975" y="4336400"/>
            <a:ext cx="593683" cy="567449"/>
          </a:xfrm>
          <a:prstGeom prst="rect">
            <a:avLst/>
          </a:prstGeom>
          <a:noFill/>
          <a:ln>
            <a:noFill/>
          </a:ln>
        </p:spPr>
      </p:pic>
      <p:pic>
        <p:nvPicPr>
          <p:cNvPr id="81" name="Google Shape;81;p1"/>
          <p:cNvPicPr preferRelativeResize="0"/>
          <p:nvPr/>
        </p:nvPicPr>
        <p:blipFill rotWithShape="1">
          <a:blip r:embed="rId6">
            <a:alphaModFix/>
          </a:blip>
          <a:srcRect b="0" l="0" r="0" t="0"/>
          <a:stretch/>
        </p:blipFill>
        <p:spPr>
          <a:xfrm>
            <a:off x="1130204" y="4461692"/>
            <a:ext cx="912596" cy="442158"/>
          </a:xfrm>
          <a:prstGeom prst="rect">
            <a:avLst/>
          </a:prstGeom>
          <a:noFill/>
          <a:ln>
            <a:noFill/>
          </a:ln>
        </p:spPr>
      </p:pic>
      <p:pic>
        <p:nvPicPr>
          <p:cNvPr id="82" name="Google Shape;82;p1"/>
          <p:cNvPicPr preferRelativeResize="0"/>
          <p:nvPr/>
        </p:nvPicPr>
        <p:blipFill rotWithShape="1">
          <a:blip r:embed="rId7">
            <a:alphaModFix/>
          </a:blip>
          <a:srcRect b="0" l="0" r="0" t="0"/>
          <a:stretch/>
        </p:blipFill>
        <p:spPr>
          <a:xfrm>
            <a:off x="2207339" y="4282640"/>
            <a:ext cx="1127100" cy="800250"/>
          </a:xfrm>
          <a:prstGeom prst="rect">
            <a:avLst/>
          </a:prstGeom>
          <a:noFill/>
          <a:ln>
            <a:noFill/>
          </a:ln>
        </p:spPr>
      </p:pic>
      <p:pic>
        <p:nvPicPr>
          <p:cNvPr id="83" name="Google Shape;83;p1"/>
          <p:cNvPicPr preferRelativeResize="0"/>
          <p:nvPr/>
        </p:nvPicPr>
        <p:blipFill>
          <a:blip r:embed="rId8">
            <a:alphaModFix/>
          </a:blip>
          <a:stretch>
            <a:fillRect/>
          </a:stretch>
        </p:blipFill>
        <p:spPr>
          <a:xfrm>
            <a:off x="4522659" y="4514925"/>
            <a:ext cx="1529599" cy="335700"/>
          </a:xfrm>
          <a:prstGeom prst="rect">
            <a:avLst/>
          </a:prstGeom>
          <a:noFill/>
          <a:ln>
            <a:noFill/>
          </a:ln>
        </p:spPr>
      </p:pic>
      <p:pic>
        <p:nvPicPr>
          <p:cNvPr id="84" name="Google Shape;84;p1"/>
          <p:cNvPicPr preferRelativeResize="0"/>
          <p:nvPr/>
        </p:nvPicPr>
        <p:blipFill>
          <a:blip r:embed="rId9">
            <a:alphaModFix/>
          </a:blip>
          <a:stretch>
            <a:fillRect/>
          </a:stretch>
        </p:blipFill>
        <p:spPr>
          <a:xfrm>
            <a:off x="3397914" y="4279920"/>
            <a:ext cx="912600" cy="7802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principaux</a:t>
            </a:r>
            <a:endParaRPr b="1" i="0" sz="3200" u="none" cap="none" strike="noStrike">
              <a:solidFill>
                <a:srgbClr val="000000"/>
              </a:solidFill>
              <a:latin typeface="Helvetica Neue"/>
              <a:ea typeface="Helvetica Neue"/>
              <a:cs typeface="Helvetica Neue"/>
              <a:sym typeface="Helvetica Neue"/>
            </a:endParaRPr>
          </a:p>
        </p:txBody>
      </p:sp>
      <p:sp>
        <p:nvSpPr>
          <p:cNvPr id="277" name="Google Shape;277;p9"/>
          <p:cNvSpPr txBox="1"/>
          <p:nvPr/>
        </p:nvSpPr>
        <p:spPr>
          <a:xfrm>
            <a:off x="1427475" y="794875"/>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1-</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Les PME-ETI ont des niveaux d'engagement écologique très disparates</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
        <p:nvSpPr>
          <p:cNvPr id="278" name="Google Shape;278;p9"/>
          <p:cNvSpPr txBox="1"/>
          <p:nvPr/>
        </p:nvSpPr>
        <p:spPr>
          <a:xfrm>
            <a:off x="1427475" y="1540963"/>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2-</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Elles n'ont que peu recours aux aides publiques pour plusieurs raisons</a:t>
            </a:r>
            <a:endParaRPr b="0" i="0" sz="16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
        <p:nvSpPr>
          <p:cNvPr id="279" name="Google Shape;279;p9"/>
          <p:cNvSpPr txBox="1"/>
          <p:nvPr/>
        </p:nvSpPr>
        <p:spPr>
          <a:xfrm>
            <a:off x="1427475" y="2274463"/>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3-</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Les entreprises identifient des leviers qui les inciteraient à recourir à plus d'aides publiques</a:t>
            </a:r>
            <a:endParaRPr b="0" i="0" sz="16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1750"/>
              <a:buFont typeface="Arial"/>
              <a:buNone/>
            </a:pPr>
            <a:r>
              <a:t/>
            </a:r>
            <a:endParaRPr b="0" i="0" sz="1750" u="none" cap="none" strike="noStrike">
              <a:solidFill>
                <a:schemeClr val="dk1"/>
              </a:solidFill>
              <a:latin typeface="Montserrat"/>
              <a:ea typeface="Montserrat"/>
              <a:cs typeface="Montserrat"/>
              <a:sym typeface="Montserrat"/>
            </a:endParaRPr>
          </a:p>
        </p:txBody>
      </p:sp>
      <p:sp>
        <p:nvSpPr>
          <p:cNvPr id="280" name="Google Shape;280;p9"/>
          <p:cNvSpPr txBox="1"/>
          <p:nvPr/>
        </p:nvSpPr>
        <p:spPr>
          <a:xfrm>
            <a:off x="1427475" y="3045163"/>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4-</a:t>
            </a:r>
            <a:r>
              <a:rPr b="0" i="0" lang="en-US" sz="40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Montserrat"/>
                <a:ea typeface="Montserrat"/>
                <a:cs typeface="Montserrat"/>
                <a:sym typeface="Montserrat"/>
              </a:rPr>
              <a:t>Les PME-ETI ont des difficultés à définir et mettre en oeuvre des actions écologiques </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281" name="Google Shape;281;p9"/>
          <p:cNvSpPr txBox="1"/>
          <p:nvPr/>
        </p:nvSpPr>
        <p:spPr>
          <a:xfrm>
            <a:off x="1427475" y="3728963"/>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5-</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 choix des prestataires est un des obstacles que les entreprises rencontrent</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sp>
        <p:nvSpPr>
          <p:cNvPr id="282" name="Google Shape;282;p9"/>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9"/>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284" name="Google Shape;284;p9"/>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10"/>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détaillés</a:t>
            </a:r>
            <a:endParaRPr b="1" i="0" sz="3200" u="none" cap="none" strike="noStrike">
              <a:solidFill>
                <a:srgbClr val="000000"/>
              </a:solidFill>
              <a:latin typeface="Helvetica Neue"/>
              <a:ea typeface="Helvetica Neue"/>
              <a:cs typeface="Helvetica Neue"/>
              <a:sym typeface="Helvetica Neue"/>
            </a:endParaRPr>
          </a:p>
        </p:txBody>
      </p:sp>
      <p:sp>
        <p:nvSpPr>
          <p:cNvPr id="290" name="Google Shape;290;p10"/>
          <p:cNvSpPr txBox="1"/>
          <p:nvPr/>
        </p:nvSpPr>
        <p:spPr>
          <a:xfrm>
            <a:off x="1427475" y="844850"/>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1-</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Les PME-ETI ont des niveaux d'engagement écologique très disparates</a:t>
            </a:r>
            <a:endParaRPr b="0" i="0" sz="1600" u="none" cap="none" strike="noStrike">
              <a:solidFill>
                <a:srgbClr val="000000"/>
              </a:solidFill>
              <a:latin typeface="Montserrat"/>
              <a:ea typeface="Montserrat"/>
              <a:cs typeface="Montserrat"/>
              <a:sym typeface="Montserrat"/>
            </a:endParaRPr>
          </a:p>
        </p:txBody>
      </p:sp>
      <p:grpSp>
        <p:nvGrpSpPr>
          <p:cNvPr id="291" name="Google Shape;291;p10"/>
          <p:cNvGrpSpPr/>
          <p:nvPr/>
        </p:nvGrpSpPr>
        <p:grpSpPr>
          <a:xfrm>
            <a:off x="866690" y="2243173"/>
            <a:ext cx="3882662" cy="2273652"/>
            <a:chOff x="1304738" y="3420554"/>
            <a:chExt cx="2897076" cy="1339728"/>
          </a:xfrm>
        </p:grpSpPr>
        <p:sp>
          <p:nvSpPr>
            <p:cNvPr id="292" name="Google Shape;292;p10"/>
            <p:cNvSpPr/>
            <p:nvPr/>
          </p:nvSpPr>
          <p:spPr>
            <a:xfrm>
              <a:off x="1394175" y="3584325"/>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0"/>
            <p:cNvSpPr txBox="1"/>
            <p:nvPr/>
          </p:nvSpPr>
          <p:spPr>
            <a:xfrm>
              <a:off x="1304738" y="3420554"/>
              <a:ext cx="451200" cy="1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294" name="Google Shape;294;p10"/>
            <p:cNvSpPr txBox="1"/>
            <p:nvPr/>
          </p:nvSpPr>
          <p:spPr>
            <a:xfrm rot="10800000">
              <a:off x="3405314" y="4491482"/>
              <a:ext cx="796500" cy="26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295" name="Google Shape;295;p10"/>
          <p:cNvGrpSpPr/>
          <p:nvPr/>
        </p:nvGrpSpPr>
        <p:grpSpPr>
          <a:xfrm>
            <a:off x="5229637" y="1799635"/>
            <a:ext cx="3702287" cy="1747882"/>
            <a:chOff x="3385110" y="2009991"/>
            <a:chExt cx="2966576" cy="1523607"/>
          </a:xfrm>
        </p:grpSpPr>
        <p:sp>
          <p:nvSpPr>
            <p:cNvPr id="296" name="Google Shape;296;p10"/>
            <p:cNvSpPr/>
            <p:nvPr/>
          </p:nvSpPr>
          <p:spPr>
            <a:xfrm>
              <a:off x="3494575" y="2260563"/>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0"/>
            <p:cNvSpPr txBox="1"/>
            <p:nvPr/>
          </p:nvSpPr>
          <p:spPr>
            <a:xfrm>
              <a:off x="3385110" y="2009991"/>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298" name="Google Shape;298;p10"/>
            <p:cNvSpPr txBox="1"/>
            <p:nvPr/>
          </p:nvSpPr>
          <p:spPr>
            <a:xfrm rot="10800000">
              <a:off x="5577386" y="3067398"/>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sp>
        <p:nvSpPr>
          <p:cNvPr id="299" name="Google Shape;299;p10"/>
          <p:cNvSpPr txBox="1"/>
          <p:nvPr/>
        </p:nvSpPr>
        <p:spPr>
          <a:xfrm>
            <a:off x="5699375" y="2115788"/>
            <a:ext cx="3040500" cy="114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Qu'est-ce que vous entendez par transition écologique ? Des économies d'EDF, d'isolations, les matières premières différentes, les systèmes d'isolations... </a:t>
            </a:r>
            <a:endParaRPr b="0" i="0" sz="11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On en entend énormément parler...</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00" name="Google Shape;300;p10"/>
          <p:cNvSpPr txBox="1"/>
          <p:nvPr/>
        </p:nvSpPr>
        <p:spPr>
          <a:xfrm>
            <a:off x="1196100" y="2634863"/>
            <a:ext cx="3442200" cy="173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 C'est nous qui prenons les devants, c'est même nous qui anticipons, en dehors du business, on vit aussi sur cette planète, on préfère que ce soit propre, qu'on puisse profiter d'un environnement sans tout dégrader. La petite-fille a repris l'entreprise, l'environnement est important à ses yeux, elle ne veut surtout pas qu'on critique l'entreprise.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01" name="Google Shape;301;p10"/>
          <p:cNvSpPr txBox="1"/>
          <p:nvPr/>
        </p:nvSpPr>
        <p:spPr>
          <a:xfrm>
            <a:off x="5701964" y="3264200"/>
            <a:ext cx="34953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ETI, 700 salariés, Services Informatiques</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02" name="Google Shape;302;p10"/>
          <p:cNvSpPr txBox="1"/>
          <p:nvPr/>
        </p:nvSpPr>
        <p:spPr>
          <a:xfrm>
            <a:off x="1188088" y="4274500"/>
            <a:ext cx="3133800" cy="27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Directeur financier, PME, 210 salariés, Industrie carrelage</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303" name="Google Shape;303;p10"/>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10"/>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305" name="Google Shape;305;p10"/>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11"/>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détaillés</a:t>
            </a:r>
            <a:endParaRPr b="1" i="0" sz="3200" u="none" cap="none" strike="noStrike">
              <a:solidFill>
                <a:srgbClr val="000000"/>
              </a:solidFill>
              <a:latin typeface="Helvetica Neue"/>
              <a:ea typeface="Helvetica Neue"/>
              <a:cs typeface="Helvetica Neue"/>
              <a:sym typeface="Helvetica Neue"/>
            </a:endParaRPr>
          </a:p>
        </p:txBody>
      </p:sp>
      <p:sp>
        <p:nvSpPr>
          <p:cNvPr id="311" name="Google Shape;311;p11"/>
          <p:cNvSpPr txBox="1"/>
          <p:nvPr/>
        </p:nvSpPr>
        <p:spPr>
          <a:xfrm>
            <a:off x="1507750" y="691075"/>
            <a:ext cx="6941100" cy="9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2-</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Elles n'ont que peu recours aux aides publiques pour plusieurs raisons</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Montserrat"/>
              <a:ea typeface="Montserrat"/>
              <a:cs typeface="Montserrat"/>
              <a:sym typeface="Montserrat"/>
            </a:endParaRPr>
          </a:p>
        </p:txBody>
      </p:sp>
      <p:grpSp>
        <p:nvGrpSpPr>
          <p:cNvPr id="312" name="Google Shape;312;p11"/>
          <p:cNvGrpSpPr/>
          <p:nvPr/>
        </p:nvGrpSpPr>
        <p:grpSpPr>
          <a:xfrm>
            <a:off x="824824" y="3295161"/>
            <a:ext cx="3835525" cy="1619049"/>
            <a:chOff x="1237334" y="3156300"/>
            <a:chExt cx="3012508" cy="1772164"/>
          </a:xfrm>
        </p:grpSpPr>
        <p:sp>
          <p:nvSpPr>
            <p:cNvPr id="313" name="Google Shape;313;p11"/>
            <p:cNvSpPr/>
            <p:nvPr/>
          </p:nvSpPr>
          <p:spPr>
            <a:xfrm>
              <a:off x="1394175" y="3584325"/>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1"/>
            <p:cNvSpPr txBox="1"/>
            <p:nvPr/>
          </p:nvSpPr>
          <p:spPr>
            <a:xfrm>
              <a:off x="1237334" y="3156300"/>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15" name="Google Shape;315;p11"/>
            <p:cNvSpPr txBox="1"/>
            <p:nvPr/>
          </p:nvSpPr>
          <p:spPr>
            <a:xfrm rot="10800000">
              <a:off x="3475542" y="4462264"/>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16" name="Google Shape;316;p11"/>
          <p:cNvGrpSpPr/>
          <p:nvPr/>
        </p:nvGrpSpPr>
        <p:grpSpPr>
          <a:xfrm>
            <a:off x="5173826" y="3193420"/>
            <a:ext cx="3876466" cy="1955445"/>
            <a:chOff x="5101709" y="3138475"/>
            <a:chExt cx="3045142" cy="1907193"/>
          </a:xfrm>
        </p:grpSpPr>
        <p:sp>
          <p:nvSpPr>
            <p:cNvPr id="317" name="Google Shape;317;p11"/>
            <p:cNvSpPr/>
            <p:nvPr/>
          </p:nvSpPr>
          <p:spPr>
            <a:xfrm>
              <a:off x="5258550" y="3566500"/>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1"/>
            <p:cNvSpPr txBox="1"/>
            <p:nvPr/>
          </p:nvSpPr>
          <p:spPr>
            <a:xfrm>
              <a:off x="5101709" y="3138475"/>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19" name="Google Shape;319;p11"/>
            <p:cNvSpPr txBox="1"/>
            <p:nvPr/>
          </p:nvSpPr>
          <p:spPr>
            <a:xfrm rot="10800000">
              <a:off x="7372551" y="4579468"/>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20" name="Google Shape;320;p11"/>
          <p:cNvGrpSpPr/>
          <p:nvPr/>
        </p:nvGrpSpPr>
        <p:grpSpPr>
          <a:xfrm>
            <a:off x="2589973" y="1497077"/>
            <a:ext cx="3972259" cy="2018887"/>
            <a:chOff x="3387161" y="2029731"/>
            <a:chExt cx="2952475" cy="1486881"/>
          </a:xfrm>
        </p:grpSpPr>
        <p:sp>
          <p:nvSpPr>
            <p:cNvPr id="321" name="Google Shape;321;p11"/>
            <p:cNvSpPr/>
            <p:nvPr/>
          </p:nvSpPr>
          <p:spPr>
            <a:xfrm>
              <a:off x="3494575" y="2260563"/>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1"/>
            <p:cNvSpPr txBox="1"/>
            <p:nvPr/>
          </p:nvSpPr>
          <p:spPr>
            <a:xfrm>
              <a:off x="3387161" y="2029731"/>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23" name="Google Shape;323;p11"/>
            <p:cNvSpPr txBox="1"/>
            <p:nvPr/>
          </p:nvSpPr>
          <p:spPr>
            <a:xfrm rot="10800000">
              <a:off x="5565336" y="3050412"/>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sp>
        <p:nvSpPr>
          <p:cNvPr id="324" name="Google Shape;324;p11"/>
          <p:cNvSpPr txBox="1"/>
          <p:nvPr/>
        </p:nvSpPr>
        <p:spPr>
          <a:xfrm>
            <a:off x="2982813" y="1870970"/>
            <a:ext cx="3409800" cy="14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Light"/>
                <a:ea typeface="Helvetica Neue Light"/>
                <a:cs typeface="Helvetica Neue Light"/>
                <a:sym typeface="Helvetica Neue Light"/>
              </a:rPr>
              <a:t> </a:t>
            </a:r>
            <a:r>
              <a:rPr b="0" i="0" lang="en-US" sz="1100" u="none" cap="none" strike="noStrike">
                <a:solidFill>
                  <a:schemeClr val="dk1"/>
                </a:solidFill>
                <a:latin typeface="Helvetica Neue Light"/>
                <a:ea typeface="Helvetica Neue Light"/>
                <a:cs typeface="Helvetica Neue Light"/>
                <a:sym typeface="Helvetica Neue Light"/>
              </a:rPr>
              <a:t>Les aides sont méconnues. Si vous n'êtes pas informé par les médias ou les partenaires tiers... On ne peut pas dire que les supports sont mis à notre disposition au quotidien. On cotise, on souscrit, on paie, on n'a pas des informations, on n'a que la partie répressive.</a:t>
            </a:r>
            <a:endParaRPr b="0" i="0" sz="1100" u="none" cap="none" strike="noStrike">
              <a:solidFill>
                <a:schemeClr val="dk1"/>
              </a:solidFill>
              <a:latin typeface="Helvetica Neue Light"/>
              <a:ea typeface="Helvetica Neue Light"/>
              <a:cs typeface="Helvetica Neue Light"/>
              <a:sym typeface="Helvetica Neue Light"/>
            </a:endParaRPr>
          </a:p>
        </p:txBody>
      </p:sp>
      <p:sp>
        <p:nvSpPr>
          <p:cNvPr id="325" name="Google Shape;325;p11"/>
          <p:cNvSpPr txBox="1"/>
          <p:nvPr/>
        </p:nvSpPr>
        <p:spPr>
          <a:xfrm>
            <a:off x="1123550" y="3758345"/>
            <a:ext cx="34098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On n'a pas eu directement recours à des aides publiques ces dernières années, on sait qu'on n'est pas éligible, on a étudié la proposition auprès d'experts.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26" name="Google Shape;326;p11"/>
          <p:cNvSpPr txBox="1"/>
          <p:nvPr/>
        </p:nvSpPr>
        <p:spPr>
          <a:xfrm>
            <a:off x="5575700" y="3636845"/>
            <a:ext cx="3254700" cy="10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On a quand même un arsenal qui est consistant après cela va être parfois des jeux de pistes pour les entrepreneurs, tout le monde n'est pas outillé pour accéder à l'aide, avoir la culture de l'administration.</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27" name="Google Shape;327;p11"/>
          <p:cNvSpPr txBox="1"/>
          <p:nvPr/>
        </p:nvSpPr>
        <p:spPr>
          <a:xfrm>
            <a:off x="2981550" y="3158670"/>
            <a:ext cx="37575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PME, 100 salariés, Industrie, générateurs d’oxygène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28" name="Google Shape;328;p11"/>
          <p:cNvSpPr txBox="1"/>
          <p:nvPr/>
        </p:nvSpPr>
        <p:spPr>
          <a:xfrm>
            <a:off x="1118295" y="4594420"/>
            <a:ext cx="37575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PME, 100 salariés, Industrie, générateurs d’oxygène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29" name="Google Shape;329;p11"/>
          <p:cNvSpPr txBox="1"/>
          <p:nvPr/>
        </p:nvSpPr>
        <p:spPr>
          <a:xfrm>
            <a:off x="5575700" y="4635995"/>
            <a:ext cx="34998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Directeur RSE, ETI, 10 000 salariés, Services, Travail temporaire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30" name="Google Shape;330;p11"/>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11"/>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332" name="Google Shape;332;p11"/>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sp>
        <p:nvSpPr>
          <p:cNvPr id="337" name="Google Shape;337;p12"/>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détaillés</a:t>
            </a:r>
            <a:endParaRPr b="1" i="0" sz="3200" u="none" cap="none" strike="noStrike">
              <a:solidFill>
                <a:srgbClr val="000000"/>
              </a:solidFill>
              <a:latin typeface="Helvetica Neue"/>
              <a:ea typeface="Helvetica Neue"/>
              <a:cs typeface="Helvetica Neue"/>
              <a:sym typeface="Helvetica Neue"/>
            </a:endParaRPr>
          </a:p>
        </p:txBody>
      </p:sp>
      <p:sp>
        <p:nvSpPr>
          <p:cNvPr id="338" name="Google Shape;338;p12"/>
          <p:cNvSpPr txBox="1"/>
          <p:nvPr/>
        </p:nvSpPr>
        <p:spPr>
          <a:xfrm>
            <a:off x="1435800" y="640725"/>
            <a:ext cx="6941100" cy="9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3-</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Les entreprises identifient des leviers qui les inciteraient à recourir à plus d'aides publiques</a:t>
            </a:r>
            <a:endParaRPr b="0" i="0" sz="1600" u="none" cap="none" strike="noStrike">
              <a:solidFill>
                <a:srgbClr val="000000"/>
              </a:solidFill>
              <a:latin typeface="Montserrat"/>
              <a:ea typeface="Montserrat"/>
              <a:cs typeface="Montserrat"/>
              <a:sym typeface="Montserrat"/>
            </a:endParaRPr>
          </a:p>
        </p:txBody>
      </p:sp>
      <p:grpSp>
        <p:nvGrpSpPr>
          <p:cNvPr id="339" name="Google Shape;339;p12"/>
          <p:cNvGrpSpPr/>
          <p:nvPr/>
        </p:nvGrpSpPr>
        <p:grpSpPr>
          <a:xfrm>
            <a:off x="1070808" y="3014633"/>
            <a:ext cx="3195877" cy="1662309"/>
            <a:chOff x="1237334" y="3156300"/>
            <a:chExt cx="3045142" cy="1907193"/>
          </a:xfrm>
        </p:grpSpPr>
        <p:sp>
          <p:nvSpPr>
            <p:cNvPr id="340" name="Google Shape;340;p12"/>
            <p:cNvSpPr/>
            <p:nvPr/>
          </p:nvSpPr>
          <p:spPr>
            <a:xfrm>
              <a:off x="1394175" y="3584325"/>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2"/>
            <p:cNvSpPr txBox="1"/>
            <p:nvPr/>
          </p:nvSpPr>
          <p:spPr>
            <a:xfrm>
              <a:off x="1237334" y="3156300"/>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42" name="Google Shape;342;p12"/>
            <p:cNvSpPr txBox="1"/>
            <p:nvPr/>
          </p:nvSpPr>
          <p:spPr>
            <a:xfrm rot="10800000">
              <a:off x="3508176" y="4597293"/>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43" name="Google Shape;343;p12"/>
          <p:cNvGrpSpPr/>
          <p:nvPr/>
        </p:nvGrpSpPr>
        <p:grpSpPr>
          <a:xfrm>
            <a:off x="4732699" y="3096218"/>
            <a:ext cx="4267629" cy="1946864"/>
            <a:chOff x="5113482" y="3320890"/>
            <a:chExt cx="3004103" cy="1608048"/>
          </a:xfrm>
        </p:grpSpPr>
        <p:sp>
          <p:nvSpPr>
            <p:cNvPr id="344" name="Google Shape;344;p12"/>
            <p:cNvSpPr/>
            <p:nvPr/>
          </p:nvSpPr>
          <p:spPr>
            <a:xfrm>
              <a:off x="5258550" y="3566500"/>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2"/>
            <p:cNvSpPr txBox="1"/>
            <p:nvPr/>
          </p:nvSpPr>
          <p:spPr>
            <a:xfrm>
              <a:off x="5113482" y="3320890"/>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46" name="Google Shape;346;p12"/>
            <p:cNvSpPr txBox="1"/>
            <p:nvPr/>
          </p:nvSpPr>
          <p:spPr>
            <a:xfrm rot="10800000">
              <a:off x="7343285" y="4462738"/>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47" name="Google Shape;347;p12"/>
          <p:cNvGrpSpPr/>
          <p:nvPr/>
        </p:nvGrpSpPr>
        <p:grpSpPr>
          <a:xfrm>
            <a:off x="2456827" y="1600040"/>
            <a:ext cx="4096934" cy="1560273"/>
            <a:chOff x="3337734" y="1832538"/>
            <a:chExt cx="3045142" cy="1907192"/>
          </a:xfrm>
        </p:grpSpPr>
        <p:sp>
          <p:nvSpPr>
            <p:cNvPr id="348" name="Google Shape;348;p12"/>
            <p:cNvSpPr/>
            <p:nvPr/>
          </p:nvSpPr>
          <p:spPr>
            <a:xfrm>
              <a:off x="3494575" y="2260563"/>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2"/>
            <p:cNvSpPr txBox="1"/>
            <p:nvPr/>
          </p:nvSpPr>
          <p:spPr>
            <a:xfrm>
              <a:off x="3337734" y="1832538"/>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50" name="Google Shape;350;p12"/>
            <p:cNvSpPr txBox="1"/>
            <p:nvPr/>
          </p:nvSpPr>
          <p:spPr>
            <a:xfrm rot="10800000">
              <a:off x="5608576" y="3273530"/>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sp>
        <p:nvSpPr>
          <p:cNvPr id="351" name="Google Shape;351;p12"/>
          <p:cNvSpPr txBox="1"/>
          <p:nvPr/>
        </p:nvSpPr>
        <p:spPr>
          <a:xfrm>
            <a:off x="3048888" y="2006413"/>
            <a:ext cx="304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Une bonne communication bien détaillée, pas trop, pas langage d'experts, donner tous les avantages et inconvénients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52" name="Google Shape;352;p12"/>
          <p:cNvSpPr txBox="1"/>
          <p:nvPr/>
        </p:nvSpPr>
        <p:spPr>
          <a:xfrm>
            <a:off x="1507750" y="3548948"/>
            <a:ext cx="2309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Le principal levier ? Être au courant</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53" name="Google Shape;353;p12"/>
          <p:cNvSpPr txBox="1"/>
          <p:nvPr/>
        </p:nvSpPr>
        <p:spPr>
          <a:xfrm>
            <a:off x="5252850" y="3480600"/>
            <a:ext cx="3499800" cy="101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 Je pense qu'il faut aussi des contraintes réglementaires pour forcer les entreprises à aller encore plus de l'avant et être performantes sur ces questions environnementales.J'en suis persuadée. Il faut la carotte et le bâton. Il faut les deux paramètres.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54" name="Google Shape;354;p12"/>
          <p:cNvSpPr txBox="1"/>
          <p:nvPr/>
        </p:nvSpPr>
        <p:spPr>
          <a:xfrm>
            <a:off x="3055900" y="2754475"/>
            <a:ext cx="38916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ETI, 700 salariés, Services Informatiques</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55" name="Google Shape;355;p12"/>
          <p:cNvSpPr txBox="1"/>
          <p:nvPr/>
        </p:nvSpPr>
        <p:spPr>
          <a:xfrm>
            <a:off x="1507750" y="4319648"/>
            <a:ext cx="29811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Directeur de la stratégie, ETI, 1500 salariés, </a:t>
            </a:r>
            <a:endParaRPr b="0" i="0" sz="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Industrie machines</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56" name="Google Shape;356;p12"/>
          <p:cNvSpPr txBox="1"/>
          <p:nvPr/>
        </p:nvSpPr>
        <p:spPr>
          <a:xfrm>
            <a:off x="5309125" y="4633800"/>
            <a:ext cx="39567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RSE, ETI, 1000 salariés,Industrie Pharmaceutique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57" name="Google Shape;357;p12"/>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p12"/>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359" name="Google Shape;359;p12"/>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13"/>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détaillés</a:t>
            </a:r>
            <a:endParaRPr b="1" i="0" sz="3200" u="none" cap="none" strike="noStrike">
              <a:solidFill>
                <a:srgbClr val="000000"/>
              </a:solidFill>
              <a:latin typeface="Helvetica Neue"/>
              <a:ea typeface="Helvetica Neue"/>
              <a:cs typeface="Helvetica Neue"/>
              <a:sym typeface="Helvetica Neue"/>
            </a:endParaRPr>
          </a:p>
        </p:txBody>
      </p:sp>
      <p:sp>
        <p:nvSpPr>
          <p:cNvPr id="365" name="Google Shape;365;p13"/>
          <p:cNvSpPr txBox="1"/>
          <p:nvPr/>
        </p:nvSpPr>
        <p:spPr>
          <a:xfrm>
            <a:off x="1427475" y="692450"/>
            <a:ext cx="69411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4-</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Les PME-ETI ont des difficultés pour définir et mettre en oeuvre des actions de transition</a:t>
            </a:r>
            <a:endParaRPr b="0" i="0" sz="1600" u="none" cap="none" strike="noStrike">
              <a:solidFill>
                <a:srgbClr val="000000"/>
              </a:solidFill>
              <a:latin typeface="Montserrat"/>
              <a:ea typeface="Montserrat"/>
              <a:cs typeface="Montserrat"/>
              <a:sym typeface="Montserrat"/>
            </a:endParaRPr>
          </a:p>
        </p:txBody>
      </p:sp>
      <p:grpSp>
        <p:nvGrpSpPr>
          <p:cNvPr id="366" name="Google Shape;366;p13"/>
          <p:cNvGrpSpPr/>
          <p:nvPr/>
        </p:nvGrpSpPr>
        <p:grpSpPr>
          <a:xfrm>
            <a:off x="979321" y="3176729"/>
            <a:ext cx="3137252" cy="1757911"/>
            <a:chOff x="1276924" y="3338859"/>
            <a:chExt cx="2989282" cy="1544194"/>
          </a:xfrm>
        </p:grpSpPr>
        <p:sp>
          <p:nvSpPr>
            <p:cNvPr id="367" name="Google Shape;367;p13"/>
            <p:cNvSpPr/>
            <p:nvPr/>
          </p:nvSpPr>
          <p:spPr>
            <a:xfrm>
              <a:off x="1394175" y="3584325"/>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3"/>
            <p:cNvSpPr txBox="1"/>
            <p:nvPr/>
          </p:nvSpPr>
          <p:spPr>
            <a:xfrm>
              <a:off x="1276924" y="3338859"/>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69" name="Google Shape;369;p13"/>
            <p:cNvSpPr txBox="1"/>
            <p:nvPr/>
          </p:nvSpPr>
          <p:spPr>
            <a:xfrm rot="10800000">
              <a:off x="3491906" y="4416853"/>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70" name="Google Shape;370;p13"/>
          <p:cNvGrpSpPr/>
          <p:nvPr/>
        </p:nvGrpSpPr>
        <p:grpSpPr>
          <a:xfrm>
            <a:off x="5586985" y="3234143"/>
            <a:ext cx="3266829" cy="1715234"/>
            <a:chOff x="5101709" y="3286593"/>
            <a:chExt cx="3045142" cy="1522892"/>
          </a:xfrm>
        </p:grpSpPr>
        <p:sp>
          <p:nvSpPr>
            <p:cNvPr id="371" name="Google Shape;371;p13"/>
            <p:cNvSpPr/>
            <p:nvPr/>
          </p:nvSpPr>
          <p:spPr>
            <a:xfrm>
              <a:off x="5258550" y="3566500"/>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3"/>
            <p:cNvSpPr txBox="1"/>
            <p:nvPr/>
          </p:nvSpPr>
          <p:spPr>
            <a:xfrm>
              <a:off x="5101709" y="3286593"/>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73" name="Google Shape;373;p13"/>
            <p:cNvSpPr txBox="1"/>
            <p:nvPr/>
          </p:nvSpPr>
          <p:spPr>
            <a:xfrm rot="10800000">
              <a:off x="7372551" y="4343285"/>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74" name="Google Shape;374;p13"/>
          <p:cNvGrpSpPr/>
          <p:nvPr/>
        </p:nvGrpSpPr>
        <p:grpSpPr>
          <a:xfrm>
            <a:off x="2826203" y="1522903"/>
            <a:ext cx="4005459" cy="1863648"/>
            <a:chOff x="3374823" y="2051796"/>
            <a:chExt cx="2977151" cy="1443122"/>
          </a:xfrm>
        </p:grpSpPr>
        <p:sp>
          <p:nvSpPr>
            <p:cNvPr id="375" name="Google Shape;375;p13"/>
            <p:cNvSpPr/>
            <p:nvPr/>
          </p:nvSpPr>
          <p:spPr>
            <a:xfrm>
              <a:off x="3494575" y="2260563"/>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3"/>
            <p:cNvSpPr txBox="1"/>
            <p:nvPr/>
          </p:nvSpPr>
          <p:spPr>
            <a:xfrm>
              <a:off x="3374823" y="2051796"/>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77" name="Google Shape;377;p13"/>
            <p:cNvSpPr txBox="1"/>
            <p:nvPr/>
          </p:nvSpPr>
          <p:spPr>
            <a:xfrm rot="10800000">
              <a:off x="5577674" y="3028718"/>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sp>
        <p:nvSpPr>
          <p:cNvPr id="378" name="Google Shape;378;p13"/>
          <p:cNvSpPr txBox="1"/>
          <p:nvPr/>
        </p:nvSpPr>
        <p:spPr>
          <a:xfrm>
            <a:off x="2776313" y="1868833"/>
            <a:ext cx="3757500" cy="1350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On a toujours besoin d'être conseillé, on sent qu'il y une nécessité, on est partant, les sujets peuvent paraître évidents, le problème est d'arriver dans le bon tempo. Il ya beaucoup d'infos sur le site de l'ADEME, mais il faut pouvoir le faire.</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379" name="Google Shape;379;p13"/>
          <p:cNvSpPr txBox="1"/>
          <p:nvPr/>
        </p:nvSpPr>
        <p:spPr>
          <a:xfrm>
            <a:off x="866700" y="3475492"/>
            <a:ext cx="3195900" cy="1158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La principale difficulté à laquelle on est confrontés, pas sur tous les projets, c'est la difficulté financière, on est sur du court terme de rentabilité et moyen terme de retour surinvestissement.</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380" name="Google Shape;380;p13"/>
          <p:cNvSpPr txBox="1"/>
          <p:nvPr/>
        </p:nvSpPr>
        <p:spPr>
          <a:xfrm>
            <a:off x="5586975" y="3619805"/>
            <a:ext cx="3062100" cy="1043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n-US" sz="1100" u="none" cap="none" strike="noStrike">
                <a:solidFill>
                  <a:srgbClr val="000000"/>
                </a:solidFill>
                <a:latin typeface="Helvetica Neue Light"/>
                <a:ea typeface="Helvetica Neue Light"/>
                <a:cs typeface="Helvetica Neue Light"/>
                <a:sym typeface="Helvetica Neue Light"/>
              </a:rPr>
              <a:t>Dans les hautes sphères, ils ne sont pas informés mais nous, à notre niveau, à l'occasion d'un déjeuner, on peut faire mûrir des idées.</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381" name="Google Shape;381;p13"/>
          <p:cNvSpPr txBox="1"/>
          <p:nvPr/>
        </p:nvSpPr>
        <p:spPr>
          <a:xfrm>
            <a:off x="2783464" y="3087243"/>
            <a:ext cx="3798900" cy="4323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DG, PME, 45 salariés, Conseil en communication</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382" name="Google Shape;382;p13"/>
          <p:cNvSpPr txBox="1"/>
          <p:nvPr/>
        </p:nvSpPr>
        <p:spPr>
          <a:xfrm>
            <a:off x="846289" y="4633505"/>
            <a:ext cx="3557700" cy="315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chemeClr val="dk1"/>
              </a:buClr>
              <a:buSzPts val="11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RSE, ETI, 1000 salariés, Industrie Pharmaceutique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83" name="Google Shape;383;p13"/>
          <p:cNvSpPr txBox="1"/>
          <p:nvPr/>
        </p:nvSpPr>
        <p:spPr>
          <a:xfrm>
            <a:off x="5565527" y="4662905"/>
            <a:ext cx="3664500" cy="5883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ETI, 700 salariés,Services Informatiques</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384" name="Google Shape;384;p13"/>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5" name="Google Shape;385;p13"/>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386" name="Google Shape;386;p13"/>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14"/>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Enseignements détaillés</a:t>
            </a:r>
            <a:endParaRPr b="1" i="0" sz="3200" u="none" cap="none" strike="noStrike">
              <a:solidFill>
                <a:srgbClr val="000000"/>
              </a:solidFill>
              <a:latin typeface="Helvetica Neue"/>
              <a:ea typeface="Helvetica Neue"/>
              <a:cs typeface="Helvetica Neue"/>
              <a:sym typeface="Helvetica Neue"/>
            </a:endParaRPr>
          </a:p>
        </p:txBody>
      </p:sp>
      <p:sp>
        <p:nvSpPr>
          <p:cNvPr id="392" name="Google Shape;392;p14"/>
          <p:cNvSpPr txBox="1"/>
          <p:nvPr/>
        </p:nvSpPr>
        <p:spPr>
          <a:xfrm>
            <a:off x="1449575" y="930825"/>
            <a:ext cx="69411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Montserrat"/>
                <a:ea typeface="Montserrat"/>
                <a:cs typeface="Montserrat"/>
                <a:sym typeface="Montserrat"/>
              </a:rPr>
              <a:t>5-</a:t>
            </a:r>
            <a:r>
              <a:rPr b="0" i="0" lang="en-US" sz="4000" u="none" cap="none" strike="noStrike">
                <a:solidFill>
                  <a:srgbClr val="000000"/>
                </a:solidFill>
                <a:latin typeface="Montserrat"/>
                <a:ea typeface="Montserrat"/>
                <a:cs typeface="Montserrat"/>
                <a:sym typeface="Montserrat"/>
              </a:rPr>
              <a:t> </a:t>
            </a:r>
            <a:r>
              <a:rPr b="0" i="0" lang="en-US" sz="1600" u="none" cap="none" strike="noStrike">
                <a:solidFill>
                  <a:schemeClr val="dk1"/>
                </a:solidFill>
                <a:latin typeface="Montserrat"/>
                <a:ea typeface="Montserrat"/>
                <a:cs typeface="Montserrat"/>
                <a:sym typeface="Montserrat"/>
              </a:rPr>
              <a:t>Le choix des prestataires est un des obstacles que les entreprises rencontrent</a:t>
            </a:r>
            <a:endParaRPr b="0" i="0" sz="1600" u="none" cap="none" strike="noStrike">
              <a:solidFill>
                <a:srgbClr val="000000"/>
              </a:solidFill>
              <a:latin typeface="Montserrat"/>
              <a:ea typeface="Montserrat"/>
              <a:cs typeface="Montserrat"/>
              <a:sym typeface="Montserrat"/>
            </a:endParaRPr>
          </a:p>
        </p:txBody>
      </p:sp>
      <p:grpSp>
        <p:nvGrpSpPr>
          <p:cNvPr id="393" name="Google Shape;393;p14"/>
          <p:cNvGrpSpPr/>
          <p:nvPr/>
        </p:nvGrpSpPr>
        <p:grpSpPr>
          <a:xfrm>
            <a:off x="1378183" y="2689427"/>
            <a:ext cx="3195877" cy="1866938"/>
            <a:chOff x="1237334" y="3233944"/>
            <a:chExt cx="3045142" cy="1537587"/>
          </a:xfrm>
        </p:grpSpPr>
        <p:sp>
          <p:nvSpPr>
            <p:cNvPr id="394" name="Google Shape;394;p14"/>
            <p:cNvSpPr/>
            <p:nvPr/>
          </p:nvSpPr>
          <p:spPr>
            <a:xfrm>
              <a:off x="1390114" y="3509492"/>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4"/>
            <p:cNvSpPr txBox="1"/>
            <p:nvPr/>
          </p:nvSpPr>
          <p:spPr>
            <a:xfrm>
              <a:off x="1237334" y="3233944"/>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396" name="Google Shape;396;p14"/>
            <p:cNvSpPr txBox="1"/>
            <p:nvPr/>
          </p:nvSpPr>
          <p:spPr>
            <a:xfrm rot="10800000">
              <a:off x="3508176" y="4305331"/>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grpSp>
        <p:nvGrpSpPr>
          <p:cNvPr id="397" name="Google Shape;397;p14"/>
          <p:cNvGrpSpPr/>
          <p:nvPr/>
        </p:nvGrpSpPr>
        <p:grpSpPr>
          <a:xfrm>
            <a:off x="5163779" y="2271872"/>
            <a:ext cx="3266829" cy="1735491"/>
            <a:chOff x="5101709" y="3298401"/>
            <a:chExt cx="3045142" cy="1589860"/>
          </a:xfrm>
        </p:grpSpPr>
        <p:sp>
          <p:nvSpPr>
            <p:cNvPr id="398" name="Google Shape;398;p14"/>
            <p:cNvSpPr/>
            <p:nvPr/>
          </p:nvSpPr>
          <p:spPr>
            <a:xfrm>
              <a:off x="5258550" y="3566500"/>
              <a:ext cx="2739600" cy="1015500"/>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4"/>
            <p:cNvSpPr txBox="1"/>
            <p:nvPr/>
          </p:nvSpPr>
          <p:spPr>
            <a:xfrm>
              <a:off x="5101709" y="3298401"/>
              <a:ext cx="7158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400" name="Google Shape;400;p14"/>
            <p:cNvSpPr txBox="1"/>
            <p:nvPr/>
          </p:nvSpPr>
          <p:spPr>
            <a:xfrm rot="10800000">
              <a:off x="7372551" y="4422061"/>
              <a:ext cx="774300" cy="46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grpSp>
      <p:sp>
        <p:nvSpPr>
          <p:cNvPr id="401" name="Google Shape;401;p14"/>
          <p:cNvSpPr txBox="1"/>
          <p:nvPr/>
        </p:nvSpPr>
        <p:spPr>
          <a:xfrm>
            <a:off x="1815138" y="3129461"/>
            <a:ext cx="24651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 Les créateurs de l’entreprise ne confient pas leur confiance à tout le monde, pour eux, les gens qui les sollicitent, sont opportunistes.</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402" name="Google Shape;402;p14"/>
          <p:cNvSpPr txBox="1"/>
          <p:nvPr/>
        </p:nvSpPr>
        <p:spPr>
          <a:xfrm>
            <a:off x="5642375" y="2580475"/>
            <a:ext cx="2309700" cy="102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Helvetica Neue Light"/>
                <a:ea typeface="Helvetica Neue Light"/>
                <a:cs typeface="Helvetica Neue Light"/>
                <a:sym typeface="Helvetica Neue Light"/>
              </a:rPr>
              <a:t> Les doutes de tomber sur le bon, il y a des bons et mauvais chasseurs. C'est déjà difficile de trouver une bonne brouette pour faire des travaux.</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403" name="Google Shape;403;p14"/>
          <p:cNvSpPr txBox="1"/>
          <p:nvPr/>
        </p:nvSpPr>
        <p:spPr>
          <a:xfrm>
            <a:off x="1810213" y="4272936"/>
            <a:ext cx="26508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Directrice financière, PME, 100 salariés, Industrie, générateurs d’oxygène</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404" name="Google Shape;404;p14"/>
          <p:cNvSpPr txBox="1"/>
          <p:nvPr/>
        </p:nvSpPr>
        <p:spPr>
          <a:xfrm>
            <a:off x="5678550" y="3723950"/>
            <a:ext cx="27576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chemeClr val="dk1"/>
                </a:solidFill>
                <a:latin typeface="Helvetica Neue Light"/>
                <a:ea typeface="Helvetica Neue Light"/>
                <a:cs typeface="Helvetica Neue Light"/>
                <a:sym typeface="Helvetica Neue Light"/>
              </a:rPr>
              <a:t>DG, PME, 45 salariés, Conseil en communication</a:t>
            </a:r>
            <a:endParaRPr b="0" i="0" sz="800" u="none" cap="none" strike="noStrike">
              <a:solidFill>
                <a:srgbClr val="000000"/>
              </a:solidFill>
              <a:latin typeface="Helvetica Neue Light"/>
              <a:ea typeface="Helvetica Neue Light"/>
              <a:cs typeface="Helvetica Neue Light"/>
              <a:sym typeface="Helvetica Neue Light"/>
            </a:endParaRPr>
          </a:p>
        </p:txBody>
      </p:sp>
      <p:sp>
        <p:nvSpPr>
          <p:cNvPr id="405" name="Google Shape;405;p14"/>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p14"/>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407" name="Google Shape;407;p14"/>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5"/>
          <p:cNvSpPr txBox="1"/>
          <p:nvPr/>
        </p:nvSpPr>
        <p:spPr>
          <a:xfrm>
            <a:off x="902575" y="174587"/>
            <a:ext cx="79944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Présentation POC </a:t>
            </a:r>
            <a:endParaRPr b="1" i="0" sz="3200" u="none" cap="none" strike="noStrike">
              <a:solidFill>
                <a:srgbClr val="000000"/>
              </a:solidFill>
              <a:latin typeface="Helvetica Neue"/>
              <a:ea typeface="Helvetica Neue"/>
              <a:cs typeface="Helvetica Neue"/>
              <a:sym typeface="Helvetica Neue"/>
            </a:endParaRPr>
          </a:p>
        </p:txBody>
      </p:sp>
      <p:pic>
        <p:nvPicPr>
          <p:cNvPr id="413" name="Google Shape;413;p15"/>
          <p:cNvPicPr preferRelativeResize="0"/>
          <p:nvPr/>
        </p:nvPicPr>
        <p:blipFill rotWithShape="1">
          <a:blip r:embed="rId3">
            <a:alphaModFix/>
          </a:blip>
          <a:srcRect b="0" l="0" r="0" t="3982"/>
          <a:stretch/>
        </p:blipFill>
        <p:spPr>
          <a:xfrm>
            <a:off x="1002450" y="1499700"/>
            <a:ext cx="5069125" cy="3355726"/>
          </a:xfrm>
          <a:prstGeom prst="rect">
            <a:avLst/>
          </a:prstGeom>
          <a:noFill/>
          <a:ln>
            <a:noFill/>
          </a:ln>
        </p:spPr>
      </p:pic>
      <p:sp>
        <p:nvSpPr>
          <p:cNvPr id="414" name="Google Shape;414;p15"/>
          <p:cNvSpPr/>
          <p:nvPr/>
        </p:nvSpPr>
        <p:spPr>
          <a:xfrm>
            <a:off x="6263249" y="2448475"/>
            <a:ext cx="2729700" cy="724200"/>
          </a:xfrm>
          <a:prstGeom prst="roundRect">
            <a:avLst>
              <a:gd fmla="val 16667" name="adj"/>
            </a:avLst>
          </a:prstGeom>
          <a:solidFill>
            <a:srgbClr val="FFFFF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txBox="1"/>
          <p:nvPr/>
        </p:nvSpPr>
        <p:spPr>
          <a:xfrm>
            <a:off x="6078612" y="2080478"/>
            <a:ext cx="6393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416" name="Google Shape;416;p15"/>
          <p:cNvSpPr txBox="1"/>
          <p:nvPr/>
        </p:nvSpPr>
        <p:spPr>
          <a:xfrm rot="10800000">
            <a:off x="8504842" y="3327571"/>
            <a:ext cx="6393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417" name="Google Shape;417;p15"/>
          <p:cNvSpPr txBox="1"/>
          <p:nvPr/>
        </p:nvSpPr>
        <p:spPr>
          <a:xfrm>
            <a:off x="6189458" y="1356486"/>
            <a:ext cx="27297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Montserrat"/>
                <a:ea typeface="Montserrat"/>
                <a:cs typeface="Montserrat"/>
                <a:sym typeface="Montserrat"/>
              </a:rPr>
              <a:t>1ers retours utilisateurs</a:t>
            </a:r>
            <a:endParaRPr b="1" i="0" sz="1600" u="none" cap="none" strike="noStrike">
              <a:solidFill>
                <a:srgbClr val="000000"/>
              </a:solidFill>
              <a:latin typeface="Montserrat"/>
              <a:ea typeface="Montserrat"/>
              <a:cs typeface="Montserrat"/>
              <a:sym typeface="Montserrat"/>
            </a:endParaRPr>
          </a:p>
        </p:txBody>
      </p:sp>
      <p:sp>
        <p:nvSpPr>
          <p:cNvPr id="418" name="Google Shape;418;p15"/>
          <p:cNvSpPr/>
          <p:nvPr/>
        </p:nvSpPr>
        <p:spPr>
          <a:xfrm>
            <a:off x="6203709" y="3548490"/>
            <a:ext cx="2814300" cy="1201800"/>
          </a:xfrm>
          <a:prstGeom prst="roundRect">
            <a:avLst>
              <a:gd fmla="val 16667" name="adj"/>
            </a:avLst>
          </a:prstGeom>
          <a:solidFill>
            <a:srgbClr val="FFFFF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5"/>
          <p:cNvSpPr txBox="1"/>
          <p:nvPr/>
        </p:nvSpPr>
        <p:spPr>
          <a:xfrm>
            <a:off x="6033212" y="3101222"/>
            <a:ext cx="5910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420" name="Google Shape;420;p15"/>
          <p:cNvSpPr txBox="1"/>
          <p:nvPr/>
        </p:nvSpPr>
        <p:spPr>
          <a:xfrm rot="10800000">
            <a:off x="8514459" y="4871366"/>
            <a:ext cx="6393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0" i="0" lang="en-US" sz="7000" u="none" cap="none" strike="noStrike">
                <a:solidFill>
                  <a:srgbClr val="2B4141"/>
                </a:solidFill>
                <a:latin typeface="Helvetica Neue"/>
                <a:ea typeface="Helvetica Neue"/>
                <a:cs typeface="Helvetica Neue"/>
                <a:sym typeface="Helvetica Neue"/>
              </a:rPr>
              <a:t>“</a:t>
            </a:r>
            <a:endParaRPr b="0" i="0" sz="7000" u="none" cap="none" strike="noStrike">
              <a:solidFill>
                <a:srgbClr val="2B4141"/>
              </a:solidFill>
              <a:latin typeface="Helvetica Neue"/>
              <a:ea typeface="Helvetica Neue"/>
              <a:cs typeface="Helvetica Neue"/>
              <a:sym typeface="Helvetica Neue"/>
            </a:endParaRPr>
          </a:p>
        </p:txBody>
      </p:sp>
      <p:sp>
        <p:nvSpPr>
          <p:cNvPr id="421" name="Google Shape;421;p15"/>
          <p:cNvSpPr txBox="1"/>
          <p:nvPr/>
        </p:nvSpPr>
        <p:spPr>
          <a:xfrm>
            <a:off x="6203708" y="3622154"/>
            <a:ext cx="2729700" cy="9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Light"/>
                <a:ea typeface="Helvetica Neue Light"/>
                <a:cs typeface="Helvetica Neue Light"/>
                <a:sym typeface="Helvetica Neue Light"/>
              </a:rPr>
              <a:t>Par contre, le schéma de pensée est l’inverse du mien : on part d’un financement pour aller vers un projet. </a:t>
            </a:r>
            <a:r>
              <a:rPr b="1" i="0" lang="en-US" sz="1100" u="none" cap="none" strike="noStrike">
                <a:solidFill>
                  <a:srgbClr val="000000"/>
                </a:solidFill>
                <a:latin typeface="Helvetica Neue"/>
                <a:ea typeface="Helvetica Neue"/>
                <a:cs typeface="Helvetica Neue"/>
                <a:sym typeface="Helvetica Neue"/>
              </a:rPr>
              <a:t>Je veux qu’on m’aide à identifier mon besoin</a:t>
            </a:r>
            <a:endParaRPr b="0" i="0" sz="1100" u="none" cap="none" strike="noStrike">
              <a:solidFill>
                <a:srgbClr val="000000"/>
              </a:solidFill>
              <a:latin typeface="Helvetica Neue Light"/>
              <a:ea typeface="Helvetica Neue Light"/>
              <a:cs typeface="Helvetica Neue Light"/>
              <a:sym typeface="Helvetica Neue Light"/>
            </a:endParaRPr>
          </a:p>
        </p:txBody>
      </p:sp>
      <p:sp>
        <p:nvSpPr>
          <p:cNvPr id="422" name="Google Shape;422;p15"/>
          <p:cNvSpPr txBox="1"/>
          <p:nvPr/>
        </p:nvSpPr>
        <p:spPr>
          <a:xfrm>
            <a:off x="950000" y="727300"/>
            <a:ext cx="5617200" cy="724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Objectif</a:t>
            </a:r>
            <a:r>
              <a:rPr b="0" i="0" lang="en-US" sz="1400" u="none" cap="none" strike="noStrike">
                <a:solidFill>
                  <a:srgbClr val="000000"/>
                </a:solidFill>
                <a:latin typeface="Helvetica Neue Light"/>
                <a:ea typeface="Helvetica Neue Light"/>
                <a:cs typeface="Helvetica Neue Light"/>
                <a:sym typeface="Helvetica Neue Light"/>
              </a:rPr>
              <a:t> : s’appuyer sur la base des entreprises Aides-territoires pour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Light"/>
                <a:ea typeface="Helvetica Neue Light"/>
                <a:cs typeface="Helvetica Neue Light"/>
                <a:sym typeface="Helvetica Neue Light"/>
              </a:rPr>
              <a:t>tester la proposition de valeur d’un site listant les aides à la TEE.</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15"/>
          <p:cNvSpPr txBox="1"/>
          <p:nvPr/>
        </p:nvSpPr>
        <p:spPr>
          <a:xfrm>
            <a:off x="6189458" y="1649515"/>
            <a:ext cx="2729700" cy="64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Medium"/>
                <a:ea typeface="Montserrat Medium"/>
                <a:cs typeface="Montserrat Medium"/>
                <a:sym typeface="Montserrat Medium"/>
              </a:rPr>
              <a:t>Un listing des aides seul ne répond pas à leurs besoins</a:t>
            </a:r>
            <a:endParaRPr b="0" i="0" sz="1200" u="none" cap="none" strike="noStrike">
              <a:solidFill>
                <a:srgbClr val="000000"/>
              </a:solidFill>
              <a:latin typeface="Montserrat Medium"/>
              <a:ea typeface="Montserrat Medium"/>
              <a:cs typeface="Montserrat Medium"/>
              <a:sym typeface="Montserrat Medium"/>
            </a:endParaRPr>
          </a:p>
        </p:txBody>
      </p:sp>
      <p:sp>
        <p:nvSpPr>
          <p:cNvPr id="424" name="Google Shape;424;p15"/>
          <p:cNvSpPr txBox="1"/>
          <p:nvPr/>
        </p:nvSpPr>
        <p:spPr>
          <a:xfrm>
            <a:off x="6372510" y="2540925"/>
            <a:ext cx="2582700" cy="53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Helvetica Neue Light"/>
                <a:ea typeface="Helvetica Neue Light"/>
                <a:cs typeface="Helvetica Neue Light"/>
                <a:sym typeface="Helvetica Neue Light"/>
              </a:rPr>
              <a:t>L’accroche m’a tout de suite donné envie, c’est exactement ce que je recherche : des conseils, un interlocuteur ...</a:t>
            </a:r>
            <a:endParaRPr b="0" i="0" sz="1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15"/>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p15"/>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27" name="Google Shape;427;p15"/>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6"/>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16"/>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434" name="Google Shape;434;p16"/>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01</a:t>
            </a:r>
            <a:endParaRPr b="1" i="0" sz="6400" u="none" cap="none" strike="noStrike">
              <a:solidFill>
                <a:srgbClr val="000000"/>
              </a:solidFill>
              <a:latin typeface="Helvetica Neue"/>
              <a:ea typeface="Helvetica Neue"/>
              <a:cs typeface="Helvetica Neue"/>
              <a:sym typeface="Helvetica Neue"/>
            </a:endParaRPr>
          </a:p>
        </p:txBody>
      </p:sp>
      <p:sp>
        <p:nvSpPr>
          <p:cNvPr id="435" name="Google Shape;435;p16"/>
          <p:cNvSpPr txBox="1"/>
          <p:nvPr/>
        </p:nvSpPr>
        <p:spPr>
          <a:xfrm>
            <a:off x="1703425" y="1525500"/>
            <a:ext cx="5459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Investigation  </a:t>
            </a:r>
            <a:endParaRPr b="1" i="0" sz="6000" u="none" cap="none" strike="noStrike">
              <a:solidFill>
                <a:srgbClr val="000000"/>
              </a:solidFill>
              <a:latin typeface="Helvetica Neue"/>
              <a:ea typeface="Helvetica Neue"/>
              <a:cs typeface="Helvetica Neue"/>
              <a:sym typeface="Helvetica Neue"/>
            </a:endParaRPr>
          </a:p>
        </p:txBody>
      </p:sp>
      <p:sp>
        <p:nvSpPr>
          <p:cNvPr id="436" name="Google Shape;436;p16"/>
          <p:cNvSpPr txBox="1"/>
          <p:nvPr/>
        </p:nvSpPr>
        <p:spPr>
          <a:xfrm>
            <a:off x="1819950" y="2426925"/>
            <a:ext cx="6957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Synthèse enseignements</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7"/>
          <p:cNvSpPr txBox="1"/>
          <p:nvPr/>
        </p:nvSpPr>
        <p:spPr>
          <a:xfrm>
            <a:off x="840427" y="134258"/>
            <a:ext cx="539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Persona</a:t>
            </a:r>
            <a:endParaRPr b="1" i="0" sz="3200" u="none" cap="none" strike="noStrike">
              <a:solidFill>
                <a:srgbClr val="000000"/>
              </a:solidFill>
              <a:latin typeface="Helvetica Neue"/>
              <a:ea typeface="Helvetica Neue"/>
              <a:cs typeface="Helvetica Neue"/>
              <a:sym typeface="Helvetica Neue"/>
            </a:endParaRPr>
          </a:p>
        </p:txBody>
      </p:sp>
      <p:sp>
        <p:nvSpPr>
          <p:cNvPr id="442" name="Google Shape;442;p17"/>
          <p:cNvSpPr txBox="1"/>
          <p:nvPr/>
        </p:nvSpPr>
        <p:spPr>
          <a:xfrm>
            <a:off x="861500" y="652150"/>
            <a:ext cx="7799700" cy="117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Light"/>
                <a:ea typeface="Helvetica Neue Light"/>
                <a:cs typeface="Helvetica Neue Light"/>
                <a:sym typeface="Helvetica Neue Light"/>
              </a:rPr>
              <a:t>Les “persona” sont des </a:t>
            </a:r>
            <a:r>
              <a:rPr b="1" i="0" lang="en-US" sz="1400" u="none" cap="none" strike="noStrike">
                <a:solidFill>
                  <a:srgbClr val="000000"/>
                </a:solidFill>
                <a:latin typeface="Helvetica Neue"/>
                <a:ea typeface="Helvetica Neue"/>
                <a:cs typeface="Helvetica Neue"/>
                <a:sym typeface="Helvetica Neue"/>
              </a:rPr>
              <a:t>représentations comportementales </a:t>
            </a:r>
            <a:r>
              <a:rPr b="1" i="0" lang="en-US" sz="1400" u="sng" cap="none" strike="noStrike">
                <a:solidFill>
                  <a:srgbClr val="000000"/>
                </a:solidFill>
                <a:latin typeface="Helvetica Neue"/>
                <a:ea typeface="Helvetica Neue"/>
                <a:cs typeface="Helvetica Neue"/>
                <a:sym typeface="Helvetica Neue"/>
              </a:rPr>
              <a:t>fictives</a:t>
            </a:r>
            <a:r>
              <a:rPr b="1" i="0" lang="en-US" sz="1400" u="none" cap="none" strike="noStrike">
                <a:solidFill>
                  <a:srgbClr val="000000"/>
                </a:solidFill>
                <a:latin typeface="Helvetica Neue"/>
                <a:ea typeface="Helvetica Neue"/>
                <a:cs typeface="Helvetica Neue"/>
                <a:sym typeface="Helvetica Neue"/>
              </a:rPr>
              <a:t> mais réalistes</a:t>
            </a:r>
            <a:r>
              <a:rPr b="0" i="0" lang="en-US" sz="1400" u="none" cap="none" strike="noStrike">
                <a:solidFill>
                  <a:srgbClr val="000000"/>
                </a:solidFill>
                <a:latin typeface="Helvetica Neue Light"/>
                <a:ea typeface="Helvetica Neue Light"/>
                <a:cs typeface="Helvetica Neue Light"/>
                <a:sym typeface="Helvetica Neue Light"/>
              </a:rPr>
              <a:t> des besoins, usages, freins de nos utilisateurs.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Light"/>
                <a:ea typeface="Helvetica Neue Light"/>
                <a:cs typeface="Helvetica Neue Light"/>
                <a:sym typeface="Helvetica Neue Light"/>
              </a:rPr>
              <a:t>A partir de </a:t>
            </a:r>
            <a:r>
              <a:rPr b="1" i="0" lang="en-US" sz="1400" u="none" cap="none" strike="noStrike">
                <a:solidFill>
                  <a:srgbClr val="000000"/>
                </a:solidFill>
                <a:latin typeface="Helvetica Neue"/>
                <a:ea typeface="Helvetica Neue"/>
                <a:cs typeface="Helvetica Neue"/>
                <a:sym typeface="Helvetica Neue"/>
              </a:rPr>
              <a:t>données</a:t>
            </a:r>
            <a:r>
              <a:rPr b="0" i="0" lang="en-US" sz="1400" u="none" cap="none" strike="noStrike">
                <a:solidFill>
                  <a:srgbClr val="000000"/>
                </a:solidFill>
                <a:latin typeface="Helvetica Neue Light"/>
                <a:ea typeface="Helvetica Neue Light"/>
                <a:cs typeface="Helvetica Neue Light"/>
                <a:sym typeface="Helvetica Neue Light"/>
              </a:rPr>
              <a:t> obtenus lors des 20 heures d’entretiens qualitatifs menés, voici les trois archétypes qui en ressortent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443" name="Google Shape;443;p17"/>
          <p:cNvPicPr preferRelativeResize="0"/>
          <p:nvPr/>
        </p:nvPicPr>
        <p:blipFill rotWithShape="1">
          <a:blip r:embed="rId3">
            <a:alphaModFix/>
          </a:blip>
          <a:srcRect b="0" l="0" r="33337" t="0"/>
          <a:stretch/>
        </p:blipFill>
        <p:spPr>
          <a:xfrm>
            <a:off x="2294616" y="1606416"/>
            <a:ext cx="3539283" cy="2854577"/>
          </a:xfrm>
          <a:prstGeom prst="rect">
            <a:avLst/>
          </a:prstGeom>
          <a:noFill/>
          <a:ln>
            <a:noFill/>
          </a:ln>
        </p:spPr>
      </p:pic>
      <p:pic>
        <p:nvPicPr>
          <p:cNvPr id="444" name="Google Shape;444;p17"/>
          <p:cNvPicPr preferRelativeResize="0"/>
          <p:nvPr/>
        </p:nvPicPr>
        <p:blipFill rotWithShape="1">
          <a:blip r:embed="rId3">
            <a:alphaModFix/>
          </a:blip>
          <a:srcRect b="0" l="66034" r="0" t="0"/>
          <a:stretch/>
        </p:blipFill>
        <p:spPr>
          <a:xfrm>
            <a:off x="6986738" y="1606416"/>
            <a:ext cx="1803275" cy="2854577"/>
          </a:xfrm>
          <a:prstGeom prst="rect">
            <a:avLst/>
          </a:prstGeom>
          <a:noFill/>
          <a:ln>
            <a:noFill/>
          </a:ln>
        </p:spPr>
      </p:pic>
      <p:sp>
        <p:nvSpPr>
          <p:cNvPr id="445" name="Google Shape;445;p17"/>
          <p:cNvSpPr txBox="1"/>
          <p:nvPr/>
        </p:nvSpPr>
        <p:spPr>
          <a:xfrm>
            <a:off x="1123391" y="2594516"/>
            <a:ext cx="11118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Helvetica Neue"/>
                <a:ea typeface="Helvetica Neue"/>
                <a:cs typeface="Helvetica Neue"/>
                <a:sym typeface="Helvetica Neue"/>
              </a:rPr>
              <a:t>Cibles</a:t>
            </a:r>
            <a:br>
              <a:rPr b="1" i="0" lang="en-US" sz="1600" u="none" cap="none" strike="noStrike">
                <a:solidFill>
                  <a:srgbClr val="000000"/>
                </a:solidFill>
                <a:latin typeface="Helvetica Neue"/>
                <a:ea typeface="Helvetica Neue"/>
                <a:cs typeface="Helvetica Neue"/>
                <a:sym typeface="Helvetica Neue"/>
              </a:rPr>
            </a:br>
            <a:r>
              <a:rPr b="1" i="0" lang="en-US" sz="1600" u="none" cap="none" strike="noStrike">
                <a:solidFill>
                  <a:srgbClr val="000000"/>
                </a:solidFill>
                <a:latin typeface="Helvetica Neue"/>
                <a:ea typeface="Helvetica Neue"/>
                <a:cs typeface="Helvetica Neue"/>
                <a:sym typeface="Helvetica Neue"/>
              </a:rPr>
              <a:t>MVP</a:t>
            </a:r>
            <a:endParaRPr b="1" i="0" sz="1600" u="none" cap="none" strike="noStrike">
              <a:solidFill>
                <a:srgbClr val="000000"/>
              </a:solidFill>
              <a:latin typeface="Helvetica Neue"/>
              <a:ea typeface="Helvetica Neue"/>
              <a:cs typeface="Helvetica Neue"/>
              <a:sym typeface="Helvetica Neue"/>
            </a:endParaRPr>
          </a:p>
        </p:txBody>
      </p:sp>
      <p:sp>
        <p:nvSpPr>
          <p:cNvPr id="446" name="Google Shape;446;p17"/>
          <p:cNvSpPr txBox="1"/>
          <p:nvPr/>
        </p:nvSpPr>
        <p:spPr>
          <a:xfrm>
            <a:off x="6112616" y="2519204"/>
            <a:ext cx="11118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Helvetica Neue"/>
                <a:ea typeface="Helvetica Neue"/>
                <a:cs typeface="Helvetica Neue"/>
                <a:sym typeface="Helvetica Neue"/>
              </a:rPr>
              <a:t>Hors</a:t>
            </a:r>
            <a:br>
              <a:rPr b="1" i="0" lang="en-US" sz="1600" u="none" cap="none" strike="noStrike">
                <a:solidFill>
                  <a:srgbClr val="000000"/>
                </a:solidFill>
                <a:latin typeface="Helvetica Neue"/>
                <a:ea typeface="Helvetica Neue"/>
                <a:cs typeface="Helvetica Neue"/>
                <a:sym typeface="Helvetica Neue"/>
              </a:rPr>
            </a:br>
            <a:r>
              <a:rPr b="1" i="0" lang="en-US" sz="1600" u="none" cap="none" strike="noStrike">
                <a:solidFill>
                  <a:srgbClr val="000000"/>
                </a:solidFill>
                <a:latin typeface="Helvetica Neue"/>
                <a:ea typeface="Helvetica Neue"/>
                <a:cs typeface="Helvetica Neue"/>
                <a:sym typeface="Helvetica Neue"/>
              </a:rPr>
              <a:t>Cible</a:t>
            </a:r>
            <a:endParaRPr b="1"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Helvetica Neue"/>
                <a:ea typeface="Helvetica Neue"/>
                <a:cs typeface="Helvetica Neue"/>
                <a:sym typeface="Helvetica Neue"/>
              </a:rPr>
              <a:t>MVP</a:t>
            </a:r>
            <a:endParaRPr b="1" i="0" sz="1600" u="none" cap="none" strike="noStrike">
              <a:solidFill>
                <a:srgbClr val="000000"/>
              </a:solidFill>
              <a:latin typeface="Helvetica Neue"/>
              <a:ea typeface="Helvetica Neue"/>
              <a:cs typeface="Helvetica Neue"/>
              <a:sym typeface="Helvetica Neue"/>
            </a:endParaRPr>
          </a:p>
        </p:txBody>
      </p:sp>
      <p:sp>
        <p:nvSpPr>
          <p:cNvPr id="447" name="Google Shape;447;p17"/>
          <p:cNvSpPr txBox="1"/>
          <p:nvPr/>
        </p:nvSpPr>
        <p:spPr>
          <a:xfrm>
            <a:off x="816766" y="4304254"/>
            <a:ext cx="266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Helvetica Neue"/>
                <a:ea typeface="Helvetica Neue"/>
                <a:cs typeface="Helvetica Neue"/>
                <a:sym typeface="Helvetica Neue"/>
              </a:rPr>
              <a:t>Vision quantitative</a:t>
            </a:r>
            <a:endParaRPr b="1"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chemeClr val="hlink"/>
                </a:solidFill>
                <a:latin typeface="Montserrat Light"/>
                <a:ea typeface="Montserrat Light"/>
                <a:cs typeface="Montserrat Light"/>
                <a:sym typeface="Montserrat Light"/>
                <a:hlinkClick r:id="rId4"/>
              </a:rPr>
              <a:t>Selon une étude </a:t>
            </a:r>
            <a:endParaRPr b="0" i="0" sz="9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chemeClr val="hlink"/>
                </a:solidFill>
                <a:latin typeface="Montserrat Light"/>
                <a:ea typeface="Montserrat Light"/>
                <a:cs typeface="Montserrat Light"/>
                <a:sym typeface="Montserrat Light"/>
                <a:hlinkClick r:id="rId5"/>
              </a:rPr>
              <a:t>BPI France Le Lab</a:t>
            </a:r>
            <a:endParaRPr b="0" i="0" sz="900" u="none" cap="none" strike="noStrike">
              <a:solidFill>
                <a:srgbClr val="000000"/>
              </a:solidFill>
              <a:latin typeface="Montserrat Light"/>
              <a:ea typeface="Montserrat Light"/>
              <a:cs typeface="Montserrat Light"/>
              <a:sym typeface="Montserrat Light"/>
            </a:endParaRPr>
          </a:p>
        </p:txBody>
      </p:sp>
      <p:sp>
        <p:nvSpPr>
          <p:cNvPr id="448" name="Google Shape;448;p17"/>
          <p:cNvSpPr txBox="1"/>
          <p:nvPr/>
        </p:nvSpPr>
        <p:spPr>
          <a:xfrm>
            <a:off x="2228008" y="4304250"/>
            <a:ext cx="1803300" cy="72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24A3E"/>
                </a:solidFill>
                <a:latin typeface="Helvetica Neue"/>
                <a:ea typeface="Helvetica Neue"/>
                <a:cs typeface="Helvetica Neue"/>
                <a:sym typeface="Helvetica Neue"/>
              </a:rPr>
              <a:t>67% des dirigeants</a:t>
            </a:r>
            <a:br>
              <a:rPr b="1" i="0" lang="en-US" sz="1000" u="none" cap="none" strike="noStrike">
                <a:solidFill>
                  <a:srgbClr val="FFFFFF"/>
                </a:solidFill>
                <a:highlight>
                  <a:srgbClr val="F24A3E"/>
                </a:highlight>
                <a:latin typeface="Helvetica Neue"/>
                <a:ea typeface="Helvetica Neue"/>
                <a:cs typeface="Helvetica Neue"/>
                <a:sym typeface="Helvetica Neue"/>
              </a:rPr>
            </a:br>
            <a:r>
              <a:rPr b="0" i="0" lang="en-US" sz="800" u="none" cap="none" strike="noStrike">
                <a:solidFill>
                  <a:srgbClr val="FFFFFF"/>
                </a:solidFill>
                <a:highlight>
                  <a:srgbClr val="F24A3E"/>
                </a:highlight>
                <a:latin typeface="Helvetica Neue Light"/>
                <a:ea typeface="Helvetica Neue Light"/>
                <a:cs typeface="Helvetica Neue Light"/>
                <a:sym typeface="Helvetica Neue Light"/>
              </a:rPr>
              <a:t>déclarent vouloir adapter leur entreprise aux enjeux environnementaux par conviction</a:t>
            </a:r>
            <a:endParaRPr b="1" i="0" sz="1000" u="none" cap="none" strike="noStrike">
              <a:solidFill>
                <a:srgbClr val="FFFFFF"/>
              </a:solidFill>
              <a:highlight>
                <a:srgbClr val="F24A3E"/>
              </a:highlight>
              <a:latin typeface="Helvetica Neue"/>
              <a:ea typeface="Helvetica Neue"/>
              <a:cs typeface="Helvetica Neue"/>
              <a:sym typeface="Helvetica Neue"/>
            </a:endParaRPr>
          </a:p>
        </p:txBody>
      </p:sp>
      <p:sp>
        <p:nvSpPr>
          <p:cNvPr id="449" name="Google Shape;449;p17"/>
          <p:cNvSpPr txBox="1"/>
          <p:nvPr/>
        </p:nvSpPr>
        <p:spPr>
          <a:xfrm>
            <a:off x="4216896" y="4324675"/>
            <a:ext cx="14148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3D81F0"/>
                </a:solidFill>
                <a:latin typeface="Helvetica Neue"/>
                <a:ea typeface="Helvetica Neue"/>
                <a:cs typeface="Helvetica Neue"/>
                <a:sym typeface="Helvetica Neue"/>
              </a:rPr>
              <a:t>33% des dirigeants</a:t>
            </a:r>
            <a:br>
              <a:rPr b="1" i="0" lang="en-US" sz="1000" u="none" cap="none" strike="noStrike">
                <a:solidFill>
                  <a:srgbClr val="000000"/>
                </a:solidFill>
                <a:latin typeface="Helvetica Neue"/>
                <a:ea typeface="Helvetica Neue"/>
                <a:cs typeface="Helvetica Neue"/>
                <a:sym typeface="Helvetica Neue"/>
              </a:rPr>
            </a:br>
            <a:r>
              <a:rPr b="0" i="0" lang="en-US" sz="800" u="none" cap="none" strike="noStrike">
                <a:solidFill>
                  <a:srgbClr val="FFFFFF"/>
                </a:solidFill>
                <a:highlight>
                  <a:srgbClr val="3D81F0"/>
                </a:highlight>
                <a:latin typeface="Helvetica Neue Light"/>
                <a:ea typeface="Helvetica Neue Light"/>
                <a:cs typeface="Helvetica Neue Light"/>
                <a:sym typeface="Helvetica Neue Light"/>
              </a:rPr>
              <a:t>le feraient par contrainte ou opportunité </a:t>
            </a:r>
            <a:endParaRPr b="1" i="0" sz="1000" u="none" cap="none" strike="noStrike">
              <a:solidFill>
                <a:srgbClr val="FFFFFF"/>
              </a:solidFill>
              <a:highlight>
                <a:srgbClr val="3D81F0"/>
              </a:highlight>
              <a:latin typeface="Helvetica Neue"/>
              <a:ea typeface="Helvetica Neue"/>
              <a:cs typeface="Helvetica Neue"/>
              <a:sym typeface="Helvetica Neue"/>
            </a:endParaRPr>
          </a:p>
        </p:txBody>
      </p:sp>
      <p:sp>
        <p:nvSpPr>
          <p:cNvPr id="450" name="Google Shape;450;p17"/>
          <p:cNvSpPr txBox="1"/>
          <p:nvPr/>
        </p:nvSpPr>
        <p:spPr>
          <a:xfrm>
            <a:off x="7027066" y="4304250"/>
            <a:ext cx="1722600" cy="72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12A96B"/>
                </a:solidFill>
                <a:latin typeface="Helvetica Neue"/>
                <a:ea typeface="Helvetica Neue"/>
                <a:cs typeface="Helvetica Neue"/>
                <a:sym typeface="Helvetica Neue"/>
              </a:rPr>
              <a:t>19% des dirigeants</a:t>
            </a:r>
            <a:br>
              <a:rPr b="1" i="0" lang="en-US" sz="1000" u="none" cap="none" strike="noStrike">
                <a:solidFill>
                  <a:srgbClr val="000000"/>
                </a:solidFill>
                <a:latin typeface="Helvetica Neue"/>
                <a:ea typeface="Helvetica Neue"/>
                <a:cs typeface="Helvetica Neue"/>
                <a:sym typeface="Helvetica Neue"/>
              </a:rPr>
            </a:br>
            <a:r>
              <a:rPr b="0" i="0" lang="en-US" sz="800" u="none" cap="none" strike="noStrike">
                <a:solidFill>
                  <a:srgbClr val="FFFFFF"/>
                </a:solidFill>
                <a:highlight>
                  <a:srgbClr val="12A96B"/>
                </a:highlight>
                <a:latin typeface="Helvetica Neue Light"/>
                <a:ea typeface="Helvetica Neue Light"/>
                <a:cs typeface="Helvetica Neue Light"/>
                <a:sym typeface="Helvetica Neue Light"/>
              </a:rPr>
              <a:t>ne s’informent pas sur les </a:t>
            </a:r>
            <a:endParaRPr b="0" i="0" sz="800" u="none" cap="none" strike="noStrike">
              <a:solidFill>
                <a:srgbClr val="FFFFFF"/>
              </a:solidFill>
              <a:highlight>
                <a:srgbClr val="12A96B"/>
              </a:highlight>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highlight>
                  <a:srgbClr val="12A96B"/>
                </a:highlight>
                <a:latin typeface="Helvetica Neue Light"/>
                <a:ea typeface="Helvetica Neue Light"/>
                <a:cs typeface="Helvetica Neue Light"/>
                <a:sym typeface="Helvetica Neue Light"/>
              </a:rPr>
              <a:t>enjeux climatiques</a:t>
            </a:r>
            <a:endParaRPr b="1" i="0" sz="1000" u="none" cap="none" strike="noStrike">
              <a:solidFill>
                <a:srgbClr val="FFFFFF"/>
              </a:solidFill>
              <a:highlight>
                <a:srgbClr val="12A96B"/>
              </a:highlight>
              <a:latin typeface="Helvetica Neue"/>
              <a:ea typeface="Helvetica Neue"/>
              <a:cs typeface="Helvetica Neue"/>
              <a:sym typeface="Helvetica Neue"/>
            </a:endParaRPr>
          </a:p>
        </p:txBody>
      </p:sp>
      <p:sp>
        <p:nvSpPr>
          <p:cNvPr id="451" name="Google Shape;451;p17"/>
          <p:cNvSpPr txBox="1"/>
          <p:nvPr/>
        </p:nvSpPr>
        <p:spPr>
          <a:xfrm>
            <a:off x="3766221" y="4324681"/>
            <a:ext cx="529500" cy="4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Helvetica Neue"/>
                <a:ea typeface="Helvetica Neue"/>
                <a:cs typeface="Helvetica Neue"/>
                <a:sym typeface="Helvetica Neue"/>
              </a:rPr>
              <a:t>VS</a:t>
            </a:r>
            <a:endParaRPr b="1" i="0" sz="1500" u="none" cap="none" strike="noStrike">
              <a:solidFill>
                <a:srgbClr val="000000"/>
              </a:solidFill>
              <a:latin typeface="Helvetica Neue"/>
              <a:ea typeface="Helvetica Neue"/>
              <a:cs typeface="Helvetica Neue"/>
              <a:sym typeface="Helvetica Neue"/>
            </a:endParaRPr>
          </a:p>
        </p:txBody>
      </p:sp>
      <p:sp>
        <p:nvSpPr>
          <p:cNvPr id="452" name="Google Shape;452;p17"/>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17"/>
          <p:cNvPicPr preferRelativeResize="0"/>
          <p:nvPr/>
        </p:nvPicPr>
        <p:blipFill rotWithShape="1">
          <a:blip r:embed="rId6">
            <a:alphaModFix amt="48000"/>
          </a:blip>
          <a:srcRect b="58469" l="0" r="0" t="0"/>
          <a:stretch/>
        </p:blipFill>
        <p:spPr>
          <a:xfrm rot="-5400000">
            <a:off x="-2296351" y="2275709"/>
            <a:ext cx="5181605" cy="604878"/>
          </a:xfrm>
          <a:prstGeom prst="rect">
            <a:avLst/>
          </a:prstGeom>
          <a:noFill/>
          <a:ln>
            <a:noFill/>
          </a:ln>
        </p:spPr>
      </p:pic>
      <p:sp>
        <p:nvSpPr>
          <p:cNvPr id="454" name="Google Shape;454;p17"/>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18"/>
          <p:cNvPicPr preferRelativeResize="0"/>
          <p:nvPr/>
        </p:nvPicPr>
        <p:blipFill rotWithShape="1">
          <a:blip r:embed="rId3">
            <a:alphaModFix/>
          </a:blip>
          <a:srcRect b="0" l="0" r="0" t="0"/>
          <a:stretch/>
        </p:blipFill>
        <p:spPr>
          <a:xfrm>
            <a:off x="1192938" y="151800"/>
            <a:ext cx="6758122" cy="4540603"/>
          </a:xfrm>
          <a:prstGeom prst="rect">
            <a:avLst/>
          </a:prstGeom>
          <a:noFill/>
          <a:ln>
            <a:noFill/>
          </a:ln>
        </p:spPr>
      </p:pic>
      <p:sp>
        <p:nvSpPr>
          <p:cNvPr id="460" name="Google Shape;460;p18"/>
          <p:cNvSpPr txBox="1"/>
          <p:nvPr/>
        </p:nvSpPr>
        <p:spPr>
          <a:xfrm>
            <a:off x="1434275" y="4240046"/>
            <a:ext cx="6644400" cy="759300"/>
          </a:xfrm>
          <a:prstGeom prst="rect">
            <a:avLst/>
          </a:prstGeom>
          <a:solidFill>
            <a:srgbClr val="F24A3E">
              <a:alpha val="5882"/>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24A3E"/>
                </a:solidFill>
                <a:latin typeface="Helvetica Neue"/>
                <a:ea typeface="Helvetica Neue"/>
                <a:cs typeface="Helvetica Neue"/>
                <a:sym typeface="Helvetica Neue"/>
              </a:rPr>
              <a:t>Parmi les utilisateurs présentés par ce persona, il convient de distinguer les dirigeants pionniers débrouillards qui ont une </a:t>
            </a:r>
            <a:r>
              <a:rPr b="1" i="0" lang="en-US" sz="1200" u="none" cap="none" strike="noStrike">
                <a:solidFill>
                  <a:srgbClr val="F24A3E"/>
                </a:solidFill>
                <a:latin typeface="Helvetica Neue"/>
                <a:ea typeface="Helvetica Neue"/>
                <a:cs typeface="Helvetica Neue"/>
                <a:sym typeface="Helvetica Neue"/>
              </a:rPr>
              <a:t>connaissance limitée </a:t>
            </a:r>
            <a:r>
              <a:rPr b="0" i="0" lang="en-US" sz="1200" u="none" cap="none" strike="noStrike">
                <a:solidFill>
                  <a:srgbClr val="F24A3E"/>
                </a:solidFill>
                <a:latin typeface="Helvetica Neue"/>
                <a:ea typeface="Helvetica Neue"/>
                <a:cs typeface="Helvetica Neue"/>
                <a:sym typeface="Helvetica Neue"/>
              </a:rPr>
              <a:t>des actions possibles dans le cadre de la TEE, </a:t>
            </a:r>
            <a:r>
              <a:rPr b="1" i="0" lang="en-US" sz="1200" u="none" cap="none" strike="noStrike">
                <a:solidFill>
                  <a:srgbClr val="F24A3E"/>
                </a:solidFill>
                <a:latin typeface="Helvetica Neue"/>
                <a:ea typeface="Helvetica Neue"/>
                <a:cs typeface="Helvetica Neue"/>
                <a:sym typeface="Helvetica Neue"/>
              </a:rPr>
              <a:t>de ceux qui oeuvrent à la transformation</a:t>
            </a:r>
            <a:r>
              <a:rPr b="0" i="0" lang="en-US" sz="1200" u="none" cap="none" strike="noStrike">
                <a:solidFill>
                  <a:srgbClr val="F24A3E"/>
                </a:solidFill>
                <a:latin typeface="Helvetica Neue"/>
                <a:ea typeface="Helvetica Neue"/>
                <a:cs typeface="Helvetica Neue"/>
                <a:sym typeface="Helvetica Neue"/>
              </a:rPr>
              <a:t> de leur entreprise </a:t>
            </a:r>
            <a:endParaRPr b="0" i="0" sz="1200" u="none" cap="none" strike="noStrike">
              <a:solidFill>
                <a:srgbClr val="F24A3E"/>
              </a:solidFill>
              <a:latin typeface="Helvetica Neue"/>
              <a:ea typeface="Helvetica Neue"/>
              <a:cs typeface="Helvetica Neue"/>
              <a:sym typeface="Helvetica Neue"/>
            </a:endParaRPr>
          </a:p>
        </p:txBody>
      </p:sp>
      <p:sp>
        <p:nvSpPr>
          <p:cNvPr id="461" name="Google Shape;461;p18"/>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2" name="Google Shape;462;p18"/>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63" name="Google Shape;463;p18"/>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 name="Shape 88"/>
        <p:cNvGrpSpPr/>
        <p:nvPr/>
      </p:nvGrpSpPr>
      <p:grpSpPr>
        <a:xfrm>
          <a:off x="0" y="0"/>
          <a:ext cx="0" cy="0"/>
          <a:chOff x="0" y="0"/>
          <a:chExt cx="0" cy="0"/>
        </a:xfrm>
      </p:grpSpPr>
      <p:sp>
        <p:nvSpPr>
          <p:cNvPr id="89" name="Google Shape;89;p2"/>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2"/>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91" name="Google Shape;91;p2"/>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00</a:t>
            </a:r>
            <a:endParaRPr b="1" i="0" sz="6400" u="none" cap="none" strike="noStrike">
              <a:solidFill>
                <a:srgbClr val="000000"/>
              </a:solidFill>
              <a:latin typeface="Helvetica Neue"/>
              <a:ea typeface="Helvetica Neue"/>
              <a:cs typeface="Helvetica Neue"/>
              <a:sym typeface="Helvetica Neue"/>
            </a:endParaRPr>
          </a:p>
        </p:txBody>
      </p:sp>
      <p:sp>
        <p:nvSpPr>
          <p:cNvPr id="92" name="Google Shape;92;p2"/>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Introduction </a:t>
            </a:r>
            <a:endParaRPr b="1" i="0" sz="6000" u="none" cap="none" strike="noStrike">
              <a:solidFill>
                <a:srgbClr val="000000"/>
              </a:solidFill>
              <a:latin typeface="Helvetica Neue"/>
              <a:ea typeface="Helvetica Neue"/>
              <a:cs typeface="Helvetica Neue"/>
              <a:sym typeface="Helvetica Neue"/>
            </a:endParaRPr>
          </a:p>
        </p:txBody>
      </p:sp>
      <p:sp>
        <p:nvSpPr>
          <p:cNvPr id="93" name="Google Shape;93;p2"/>
          <p:cNvSpPr txBox="1"/>
          <p:nvPr/>
        </p:nvSpPr>
        <p:spPr>
          <a:xfrm>
            <a:off x="1819950" y="2426925"/>
            <a:ext cx="57813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Objectifs et planning </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19"/>
          <p:cNvPicPr preferRelativeResize="0"/>
          <p:nvPr/>
        </p:nvPicPr>
        <p:blipFill rotWithShape="1">
          <a:blip r:embed="rId3">
            <a:alphaModFix/>
          </a:blip>
          <a:srcRect b="0" l="0" r="0" t="0"/>
          <a:stretch/>
        </p:blipFill>
        <p:spPr>
          <a:xfrm>
            <a:off x="909575" y="152400"/>
            <a:ext cx="7763774" cy="5143501"/>
          </a:xfrm>
          <a:prstGeom prst="rect">
            <a:avLst/>
          </a:prstGeom>
          <a:noFill/>
          <a:ln>
            <a:noFill/>
          </a:ln>
        </p:spPr>
      </p:pic>
      <p:sp>
        <p:nvSpPr>
          <p:cNvPr id="469" name="Google Shape;469;p19"/>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19"/>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71" name="Google Shape;471;p19"/>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pic>
        <p:nvPicPr>
          <p:cNvPr id="476" name="Google Shape;476;p20"/>
          <p:cNvPicPr preferRelativeResize="0"/>
          <p:nvPr/>
        </p:nvPicPr>
        <p:blipFill rotWithShape="1">
          <a:blip r:embed="rId3">
            <a:alphaModFix/>
          </a:blip>
          <a:srcRect b="0" l="0" r="0" t="0"/>
          <a:stretch/>
        </p:blipFill>
        <p:spPr>
          <a:xfrm>
            <a:off x="909575" y="152400"/>
            <a:ext cx="8022355" cy="5143500"/>
          </a:xfrm>
          <a:prstGeom prst="rect">
            <a:avLst/>
          </a:prstGeom>
          <a:noFill/>
          <a:ln>
            <a:noFill/>
          </a:ln>
        </p:spPr>
      </p:pic>
      <p:sp>
        <p:nvSpPr>
          <p:cNvPr id="477" name="Google Shape;477;p20"/>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20"/>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79" name="Google Shape;479;p20"/>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21"/>
          <p:cNvPicPr preferRelativeResize="0"/>
          <p:nvPr/>
        </p:nvPicPr>
        <p:blipFill rotWithShape="1">
          <a:blip r:embed="rId3">
            <a:alphaModFix/>
          </a:blip>
          <a:srcRect b="0" l="0" r="0" t="0"/>
          <a:stretch/>
        </p:blipFill>
        <p:spPr>
          <a:xfrm>
            <a:off x="840135" y="-110920"/>
            <a:ext cx="8016796" cy="5295898"/>
          </a:xfrm>
          <a:prstGeom prst="rect">
            <a:avLst/>
          </a:prstGeom>
          <a:noFill/>
          <a:ln>
            <a:noFill/>
          </a:ln>
        </p:spPr>
      </p:pic>
      <p:sp>
        <p:nvSpPr>
          <p:cNvPr id="485" name="Google Shape;485;p21"/>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p21"/>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87" name="Google Shape;487;p21"/>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22"/>
          <p:cNvPicPr preferRelativeResize="0"/>
          <p:nvPr/>
        </p:nvPicPr>
        <p:blipFill rotWithShape="1">
          <a:blip r:embed="rId3">
            <a:alphaModFix/>
          </a:blip>
          <a:srcRect b="0" l="0" r="0" t="0"/>
          <a:stretch/>
        </p:blipFill>
        <p:spPr>
          <a:xfrm>
            <a:off x="840135" y="-136280"/>
            <a:ext cx="7986221" cy="5390699"/>
          </a:xfrm>
          <a:prstGeom prst="rect">
            <a:avLst/>
          </a:prstGeom>
          <a:noFill/>
          <a:ln>
            <a:noFill/>
          </a:ln>
        </p:spPr>
      </p:pic>
      <p:sp>
        <p:nvSpPr>
          <p:cNvPr id="493" name="Google Shape;493;p22"/>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22"/>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495" name="Google Shape;495;p22"/>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3"/>
          <p:cNvSpPr txBox="1"/>
          <p:nvPr/>
        </p:nvSpPr>
        <p:spPr>
          <a:xfrm>
            <a:off x="878850" y="231925"/>
            <a:ext cx="7571100" cy="6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Etude quantitative BPI France Le Lab</a:t>
            </a:r>
            <a:endParaRPr b="1" i="0" sz="3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1" i="0" sz="3200" u="none" cap="none" strike="noStrike">
              <a:solidFill>
                <a:srgbClr val="000000"/>
              </a:solidFill>
              <a:latin typeface="Helvetica Neue"/>
              <a:ea typeface="Helvetica Neue"/>
              <a:cs typeface="Helvetica Neue"/>
              <a:sym typeface="Helvetica Neue"/>
            </a:endParaRPr>
          </a:p>
        </p:txBody>
      </p:sp>
      <p:sp>
        <p:nvSpPr>
          <p:cNvPr id="501" name="Google Shape;501;p23"/>
          <p:cNvSpPr txBox="1"/>
          <p:nvPr/>
        </p:nvSpPr>
        <p:spPr>
          <a:xfrm>
            <a:off x="953475" y="1622100"/>
            <a:ext cx="7571100" cy="293939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Les PME-ETI interrogées attendent un engagement fort des pouvoirs publics, notamment des incitations financières :</a:t>
            </a:r>
            <a:r>
              <a:rPr b="0" i="0" lang="en-US" sz="1400" u="none" cap="none" strike="noStrike">
                <a:solidFill>
                  <a:schemeClr val="dk1"/>
                </a:solidFill>
                <a:latin typeface="Montserrat"/>
                <a:ea typeface="Montserrat"/>
                <a:cs typeface="Montserrat"/>
                <a:sym typeface="Montserrat"/>
              </a:rPr>
              <a:t> </a:t>
            </a:r>
            <a:r>
              <a:rPr b="1" i="0" lang="en-US" sz="1400" u="none" cap="none" strike="noStrike">
                <a:solidFill>
                  <a:schemeClr val="dk1"/>
                </a:solidFill>
                <a:latin typeface="Montserrat"/>
                <a:ea typeface="Montserrat"/>
                <a:cs typeface="Montserrat"/>
                <a:sym typeface="Montserrat"/>
              </a:rPr>
              <a:t>67%</a:t>
            </a:r>
            <a:r>
              <a:rPr b="0" i="0" lang="en-US" sz="1400" u="none" cap="none" strike="noStrike">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attendent des subventions.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Par ailleurs en termes d’actions</a:t>
            </a:r>
            <a:r>
              <a:rPr b="0" i="0" lang="en-US" sz="1400" u="none" cap="none" strike="noStrike">
                <a:solidFill>
                  <a:schemeClr val="dk1"/>
                </a:solidFill>
                <a:latin typeface="Montserrat"/>
                <a:ea typeface="Montserrat"/>
                <a:cs typeface="Montserrat"/>
                <a:sym typeface="Montserrat"/>
              </a:rPr>
              <a:t> </a:t>
            </a:r>
            <a:r>
              <a:rPr b="1" i="0" lang="en-US" sz="1400" u="none" cap="none" strike="noStrike">
                <a:solidFill>
                  <a:schemeClr val="dk1"/>
                </a:solidFill>
                <a:latin typeface="Montserrat"/>
                <a:ea typeface="Montserrat"/>
                <a:cs typeface="Montserrat"/>
                <a:sym typeface="Montserrat"/>
              </a:rPr>
              <a:t>seulement 16% </a:t>
            </a:r>
            <a:r>
              <a:rPr b="0" i="0" lang="en-US" sz="1200" u="none" cap="none" strike="noStrike">
                <a:solidFill>
                  <a:schemeClr val="dk1"/>
                </a:solidFill>
                <a:latin typeface="Montserrat"/>
                <a:ea typeface="Montserrat"/>
                <a:cs typeface="Montserrat"/>
                <a:sym typeface="Montserrat"/>
              </a:rPr>
              <a:t>des dirigeants interrogés disaient avoir fait leur bilan carbone.</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502" name="Google Shape;502;p23"/>
          <p:cNvSpPr txBox="1"/>
          <p:nvPr/>
        </p:nvSpPr>
        <p:spPr>
          <a:xfrm>
            <a:off x="953475" y="4639785"/>
            <a:ext cx="6959400" cy="241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Étude BPI France Le Lab “</a:t>
            </a:r>
            <a:r>
              <a:rPr b="0" i="0" lang="en-US" sz="1000" u="sng" cap="none" strike="noStrike">
                <a:solidFill>
                  <a:schemeClr val="hlink"/>
                </a:solidFill>
                <a:latin typeface="Arial"/>
                <a:ea typeface="Arial"/>
                <a:cs typeface="Arial"/>
                <a:sym typeface="Arial"/>
                <a:hlinkClick r:id="rId3"/>
              </a:rPr>
              <a:t>Les dirigeants des PME-ETI face à l’urgence climatique</a:t>
            </a:r>
            <a:r>
              <a:rPr b="0" i="0" lang="en-US"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503" name="Google Shape;503;p23"/>
          <p:cNvSpPr txBox="1"/>
          <p:nvPr/>
        </p:nvSpPr>
        <p:spPr>
          <a:xfrm>
            <a:off x="884550" y="837913"/>
            <a:ext cx="7374900" cy="49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Notre recherche qualitative est renforcée par une étude quantitative menée par BPI France Le Lab auprès des dirigeants de PME-ETI sur l’urgence climatique.</a:t>
            </a:r>
            <a:endParaRPr b="0" i="0" sz="1400" u="none" cap="none" strike="noStrike">
              <a:solidFill>
                <a:srgbClr val="000000"/>
              </a:solidFill>
              <a:latin typeface="Arial"/>
              <a:ea typeface="Arial"/>
              <a:cs typeface="Arial"/>
              <a:sym typeface="Arial"/>
            </a:endParaRPr>
          </a:p>
        </p:txBody>
      </p:sp>
      <p:sp>
        <p:nvSpPr>
          <p:cNvPr id="504" name="Google Shape;504;p23"/>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5" name="Google Shape;505;p23"/>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506" name="Google Shape;506;p23"/>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
        <p:nvSpPr>
          <p:cNvPr id="507" name="Google Shape;507;p23"/>
          <p:cNvSpPr/>
          <p:nvPr/>
        </p:nvSpPr>
        <p:spPr>
          <a:xfrm>
            <a:off x="6448232" y="1627784"/>
            <a:ext cx="1984943" cy="1884171"/>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3"/>
          <p:cNvSpPr/>
          <p:nvPr/>
        </p:nvSpPr>
        <p:spPr>
          <a:xfrm>
            <a:off x="3786961" y="1630834"/>
            <a:ext cx="1984943" cy="1884171"/>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3"/>
          <p:cNvSpPr txBox="1"/>
          <p:nvPr/>
        </p:nvSpPr>
        <p:spPr>
          <a:xfrm>
            <a:off x="3926498" y="1658475"/>
            <a:ext cx="1847700" cy="176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Montserrat"/>
                <a:ea typeface="Montserrat"/>
                <a:cs typeface="Montserrat"/>
                <a:sym typeface="Montserrat"/>
              </a:rPr>
              <a:t>Mais seulement</a:t>
            </a:r>
            <a:r>
              <a:rPr b="1" i="0" lang="en-US" sz="1900" u="none" cap="none" strike="noStrike">
                <a:solidFill>
                  <a:schemeClr val="dk1"/>
                </a:solidFill>
                <a:latin typeface="Montserrat"/>
                <a:ea typeface="Montserrat"/>
                <a:cs typeface="Montserrat"/>
                <a:sym typeface="Montserrat"/>
              </a:rPr>
              <a:t> </a:t>
            </a:r>
            <a:r>
              <a:rPr b="1" i="0" lang="en-US" sz="2400" u="none" cap="none" strike="noStrike">
                <a:solidFill>
                  <a:schemeClr val="dk1"/>
                </a:solidFill>
                <a:latin typeface="Montserrat"/>
                <a:ea typeface="Montserrat"/>
                <a:cs typeface="Montserrat"/>
                <a:sym typeface="Montserrat"/>
              </a:rPr>
              <a:t>13%</a:t>
            </a:r>
            <a:r>
              <a:rPr b="1" i="0" lang="en-US" sz="1400" u="none" cap="none" strike="noStrike">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déclarent pouvoir réduire de manière significative leurs émissions carbone dans les 5 prochaines années.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000000"/>
              </a:solidFill>
              <a:latin typeface="Montserrat"/>
              <a:ea typeface="Montserrat"/>
              <a:cs typeface="Montserrat"/>
              <a:sym typeface="Montserrat"/>
            </a:endParaRPr>
          </a:p>
        </p:txBody>
      </p:sp>
      <p:sp>
        <p:nvSpPr>
          <p:cNvPr id="510" name="Google Shape;510;p23"/>
          <p:cNvSpPr txBox="1"/>
          <p:nvPr/>
        </p:nvSpPr>
        <p:spPr>
          <a:xfrm>
            <a:off x="6585475" y="1871709"/>
            <a:ext cx="1847700" cy="13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Montserrat"/>
                <a:ea typeface="Montserrat"/>
                <a:cs typeface="Montserrat"/>
                <a:sym typeface="Montserrat"/>
              </a:rPr>
              <a:t>49%</a:t>
            </a:r>
            <a:r>
              <a:rPr b="1" i="0" lang="en-US" sz="1400" u="none" cap="none" strike="noStrike">
                <a:solidFill>
                  <a:schemeClr val="dk1"/>
                </a:solidFill>
                <a:latin typeface="Montserrat"/>
                <a:ea typeface="Montserrat"/>
                <a:cs typeface="Montserrat"/>
                <a:sym typeface="Montserrat"/>
              </a:rPr>
              <a:t> pointent le manque de moyens financiers </a:t>
            </a:r>
            <a:r>
              <a:rPr b="0" i="0" lang="en-US" sz="1200" u="none" cap="none" strike="noStrike">
                <a:solidFill>
                  <a:schemeClr val="dk1"/>
                </a:solidFill>
                <a:latin typeface="Montserrat"/>
                <a:ea typeface="Montserrat"/>
                <a:cs typeface="Montserrat"/>
                <a:sym typeface="Montserrat"/>
              </a:rPr>
              <a:t>dans les causes</a:t>
            </a:r>
            <a:r>
              <a:rPr b="0" i="0" lang="en-US" sz="1400" u="none" cap="none" strike="noStrike">
                <a:solidFill>
                  <a:schemeClr val="dk1"/>
                </a:solidFill>
                <a:latin typeface="Montserrat"/>
                <a:ea typeface="Montserrat"/>
                <a:cs typeface="Montserrat"/>
                <a:sym typeface="Montserrat"/>
              </a:rPr>
              <a:t>.</a:t>
            </a:r>
            <a:endParaRPr b="1" i="0" sz="1500" u="none" cap="none" strike="noStrike">
              <a:solidFill>
                <a:srgbClr val="000000"/>
              </a:solidFill>
              <a:latin typeface="Montserrat"/>
              <a:ea typeface="Montserrat"/>
              <a:cs typeface="Montserrat"/>
              <a:sym typeface="Montserrat"/>
            </a:endParaRPr>
          </a:p>
        </p:txBody>
      </p:sp>
      <p:sp>
        <p:nvSpPr>
          <p:cNvPr id="511" name="Google Shape;511;p23"/>
          <p:cNvSpPr/>
          <p:nvPr/>
        </p:nvSpPr>
        <p:spPr>
          <a:xfrm>
            <a:off x="1144380" y="1627784"/>
            <a:ext cx="1984943" cy="1884171"/>
          </a:xfrm>
          <a:prstGeom prst="roundRect">
            <a:avLst>
              <a:gd fmla="val 16667" name="adj"/>
            </a:avLst>
          </a:prstGeom>
          <a:solidFill>
            <a:srgbClr val="EFEFEF"/>
          </a:solidFill>
          <a:ln>
            <a:noFill/>
          </a:ln>
          <a:effectLst>
            <a:outerShdw blurRad="57150" rotWithShape="0" algn="bl" dir="2760000" dist="57150">
              <a:srgbClr val="2B4141">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3"/>
          <p:cNvSpPr txBox="1"/>
          <p:nvPr/>
        </p:nvSpPr>
        <p:spPr>
          <a:xfrm>
            <a:off x="1295532" y="1887017"/>
            <a:ext cx="1847700" cy="14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Montserrat"/>
                <a:ea typeface="Montserrat"/>
                <a:cs typeface="Montserrat"/>
                <a:sym typeface="Montserrat"/>
              </a:rPr>
              <a:t>80%</a:t>
            </a:r>
            <a:r>
              <a:rPr b="1" i="0" lang="en-US" sz="1400" u="none" cap="none" strike="noStrike">
                <a:solidFill>
                  <a:schemeClr val="dk1"/>
                </a:solidFill>
                <a:latin typeface="Montserrat"/>
                <a:ea typeface="Montserrat"/>
                <a:cs typeface="Montserrat"/>
                <a:sym typeface="Montserrat"/>
              </a:rPr>
              <a:t> des dirigeants de PME-ETI </a:t>
            </a:r>
            <a:r>
              <a:rPr b="0" i="0" lang="en-US" sz="1200" u="none" cap="none" strike="noStrike">
                <a:solidFill>
                  <a:schemeClr val="dk1"/>
                </a:solidFill>
                <a:latin typeface="Montserrat"/>
                <a:ea typeface="Montserrat"/>
                <a:cs typeface="Montserrat"/>
                <a:sym typeface="Montserrat"/>
              </a:rPr>
              <a:t>sont conscients de l’urgence climatique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p24"/>
          <p:cNvSpPr txBox="1"/>
          <p:nvPr/>
        </p:nvSpPr>
        <p:spPr>
          <a:xfrm>
            <a:off x="878850" y="231925"/>
            <a:ext cx="75711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Hypothèse de potentiel d’action</a:t>
            </a:r>
            <a:endParaRPr b="1" i="0" sz="1600" u="none" cap="none" strike="noStrike">
              <a:solidFill>
                <a:srgbClr val="000000"/>
              </a:solidFill>
              <a:latin typeface="Helvetica Neue"/>
              <a:ea typeface="Helvetica Neue"/>
              <a:cs typeface="Helvetica Neue"/>
              <a:sym typeface="Helvetica Neue"/>
            </a:endParaRPr>
          </a:p>
        </p:txBody>
      </p:sp>
      <p:sp>
        <p:nvSpPr>
          <p:cNvPr id="518" name="Google Shape;518;p24"/>
          <p:cNvSpPr txBox="1"/>
          <p:nvPr/>
        </p:nvSpPr>
        <p:spPr>
          <a:xfrm>
            <a:off x="953475" y="1037575"/>
            <a:ext cx="7990500" cy="3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ontserrat"/>
                <a:ea typeface="Montserrat"/>
                <a:cs typeface="Montserrat"/>
                <a:sym typeface="Montserrat"/>
              </a:rPr>
              <a:t>Le chiffrage global pour notre cible PME/ETI est de 155.000 entreprises. </a:t>
            </a:r>
            <a:r>
              <a:rPr b="1" i="0" lang="en-US" sz="1600" u="none" cap="none" strike="noStrike">
                <a:solidFill>
                  <a:srgbClr val="FFFFFF"/>
                </a:solidFill>
                <a:highlight>
                  <a:srgbClr val="0C343D"/>
                </a:highlight>
                <a:latin typeface="Montserrat"/>
                <a:ea typeface="Montserrat"/>
                <a:cs typeface="Montserrat"/>
                <a:sym typeface="Montserrat"/>
              </a:rPr>
              <a:t>Nous estimons un marché potentiel d’un peu plus de 35.000 entreprises </a:t>
            </a:r>
            <a:r>
              <a:rPr b="1" i="0" lang="en-US" sz="1600" u="none" cap="none" strike="noStrike">
                <a:solidFill>
                  <a:srgbClr val="000000"/>
                </a:solidFill>
                <a:latin typeface="Montserrat"/>
                <a:ea typeface="Montserrat"/>
                <a:cs typeface="Montserrat"/>
                <a:sym typeface="Montserrat"/>
              </a:rPr>
              <a:t>soit 1,5 million de salariés et 12% de la valeur ajoutée du pays.</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ontserrat"/>
                <a:ea typeface="Montserrat"/>
                <a:cs typeface="Montserrat"/>
                <a:sym typeface="Montserrat"/>
              </a:rPr>
              <a:t>Ces entreprises sont jugées comme notre marché potentiel du fait :</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US" sz="1300" u="none" cap="none" strike="noStrike">
                <a:solidFill>
                  <a:schemeClr val="dk1"/>
                </a:solidFill>
                <a:latin typeface="Montserrat"/>
                <a:ea typeface="Montserrat"/>
                <a:cs typeface="Montserrat"/>
                <a:sym typeface="Montserrat"/>
              </a:rPr>
              <a:t>qu’elles ont une solidité financière suffisante pour envisager et mener des projets d’investissement liés à la transition écologique (les entreprises en difficultés ou ayant trop utilisé leur effet de levier sont exclues*)</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US" sz="1300" u="none" cap="none" strike="noStrike">
                <a:solidFill>
                  <a:schemeClr val="dk1"/>
                </a:solidFill>
                <a:latin typeface="Montserrat"/>
                <a:ea typeface="Montserrat"/>
                <a:cs typeface="Montserrat"/>
                <a:sym typeface="Montserrat"/>
              </a:rPr>
              <a:t>qu’elles n'appartiennent pas aux secteurs les plus touchés par la crise actuelle de la Covid-19 (restauration, hébergement, location…)**</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US" sz="1300" u="none" cap="none" strike="noStrike">
                <a:solidFill>
                  <a:schemeClr val="dk1"/>
                </a:solidFill>
                <a:latin typeface="Montserrat"/>
                <a:ea typeface="Montserrat"/>
                <a:cs typeface="Montserrat"/>
                <a:sym typeface="Montserrat"/>
              </a:rPr>
              <a:t>qu’elles n’ont pas bénéficié dans les 3 dernières années d’un soutien public financier à la transition écologique***</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US" sz="1300" u="none" cap="none" strike="noStrike">
                <a:solidFill>
                  <a:schemeClr val="dk1"/>
                </a:solidFill>
                <a:latin typeface="Montserrat"/>
                <a:ea typeface="Montserrat"/>
                <a:cs typeface="Montserrat"/>
                <a:sym typeface="Montserrat"/>
              </a:rPr>
              <a:t>qu’elles ont plus de 3 ans d’existence (condition fréquente d’éligibilité)****</a:t>
            </a:r>
            <a:endParaRPr b="0" i="0" sz="13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US" sz="1300" u="none" cap="none" strike="noStrike">
                <a:solidFill>
                  <a:schemeClr val="dk1"/>
                </a:solidFill>
                <a:latin typeface="Montserrat"/>
                <a:ea typeface="Montserrat"/>
                <a:cs typeface="Montserrat"/>
                <a:sym typeface="Montserrat"/>
              </a:rPr>
              <a:t>qu’elles ont des dirigeants conscients de l’urgence climatique *****</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519" name="Google Shape;519;p24"/>
          <p:cNvSpPr txBox="1"/>
          <p:nvPr/>
        </p:nvSpPr>
        <p:spPr>
          <a:xfrm>
            <a:off x="2538175" y="4767475"/>
            <a:ext cx="6511800" cy="24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 </a:t>
            </a:r>
            <a:r>
              <a:rPr b="0" i="1" lang="en-US" sz="700" u="none" cap="none" strike="noStrike">
                <a:solidFill>
                  <a:srgbClr val="000000"/>
                </a:solidFill>
                <a:latin typeface="Arial"/>
                <a:ea typeface="Arial"/>
                <a:cs typeface="Arial"/>
                <a:sym typeface="Arial"/>
              </a:rPr>
              <a:t>&amp;</a:t>
            </a:r>
            <a:r>
              <a:rPr b="0" i="1" lang="en-US" sz="1000" u="none" cap="none" strike="noStrike">
                <a:solidFill>
                  <a:srgbClr val="000000"/>
                </a:solidFill>
                <a:latin typeface="Arial"/>
                <a:ea typeface="Arial"/>
                <a:cs typeface="Arial"/>
                <a:sym typeface="Arial"/>
              </a:rPr>
              <a:t> ** Données de conjoncture BDF     *** Jeux de données ADEME et BPI     **** Insee    *****Etude BPI </a:t>
            </a:r>
            <a:endParaRPr b="0" i="1" sz="1000" u="none" cap="none" strike="noStrike">
              <a:solidFill>
                <a:srgbClr val="000000"/>
              </a:solidFill>
              <a:latin typeface="Arial"/>
              <a:ea typeface="Arial"/>
              <a:cs typeface="Arial"/>
              <a:sym typeface="Arial"/>
            </a:endParaRPr>
          </a:p>
        </p:txBody>
      </p:sp>
      <p:sp>
        <p:nvSpPr>
          <p:cNvPr id="520" name="Google Shape;520;p24"/>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1" name="Google Shape;521;p24"/>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522" name="Google Shape;522;p24"/>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5"/>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Les problèmes à résoudre</a:t>
            </a:r>
            <a:endParaRPr b="1" i="0" sz="3200" u="none" cap="none" strike="noStrike">
              <a:solidFill>
                <a:srgbClr val="000000"/>
              </a:solidFill>
              <a:latin typeface="Helvetica Neue"/>
              <a:ea typeface="Helvetica Neue"/>
              <a:cs typeface="Helvetica Neue"/>
              <a:sym typeface="Helvetica Neue"/>
            </a:endParaRPr>
          </a:p>
        </p:txBody>
      </p:sp>
      <p:sp>
        <p:nvSpPr>
          <p:cNvPr id="528" name="Google Shape;528;p25"/>
          <p:cNvSpPr txBox="1"/>
          <p:nvPr/>
        </p:nvSpPr>
        <p:spPr>
          <a:xfrm>
            <a:off x="1389750" y="1273200"/>
            <a:ext cx="7157400" cy="864600"/>
          </a:xfrm>
          <a:prstGeom prst="rect">
            <a:avLst/>
          </a:prstGeom>
          <a:solidFill>
            <a:srgbClr val="2B4141"/>
          </a:solid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FFFFFF"/>
              </a:buClr>
              <a:buSzPts val="2400"/>
              <a:buFont typeface="Montserrat"/>
              <a:buChar char="●"/>
            </a:pPr>
            <a:r>
              <a:rPr b="0" i="0" lang="en-US" sz="1600" u="none" cap="none" strike="noStrike">
                <a:solidFill>
                  <a:srgbClr val="FFFFFF"/>
                </a:solidFill>
                <a:latin typeface="Montserrat"/>
                <a:ea typeface="Montserrat"/>
                <a:cs typeface="Montserrat"/>
                <a:sym typeface="Montserrat"/>
              </a:rPr>
              <a:t>Comment pourrions-nous aider les entreprises contraintes à financer des actions écologiques rapidement et efficacement ?</a:t>
            </a:r>
            <a:endParaRPr b="0" i="0" sz="1600" u="none" cap="none" strike="noStrike">
              <a:solidFill>
                <a:srgbClr val="FFFFFF"/>
              </a:solidFill>
              <a:latin typeface="Montserrat"/>
              <a:ea typeface="Montserrat"/>
              <a:cs typeface="Montserrat"/>
              <a:sym typeface="Montserrat"/>
            </a:endParaRPr>
          </a:p>
        </p:txBody>
      </p:sp>
      <p:sp>
        <p:nvSpPr>
          <p:cNvPr id="529" name="Google Shape;529;p25"/>
          <p:cNvSpPr txBox="1"/>
          <p:nvPr/>
        </p:nvSpPr>
        <p:spPr>
          <a:xfrm>
            <a:off x="1389750" y="2278200"/>
            <a:ext cx="7157400" cy="1164900"/>
          </a:xfrm>
          <a:prstGeom prst="rect">
            <a:avLst/>
          </a:prstGeom>
          <a:solidFill>
            <a:schemeClr val="lt2"/>
          </a:solid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Montserrat"/>
              <a:buChar char="●"/>
            </a:pPr>
            <a:r>
              <a:rPr b="0" i="0" lang="en-US" sz="1600" u="none" cap="none" strike="noStrike">
                <a:solidFill>
                  <a:srgbClr val="000000"/>
                </a:solidFill>
                <a:latin typeface="Montserrat"/>
                <a:ea typeface="Montserrat"/>
                <a:cs typeface="Montserrat"/>
                <a:sym typeface="Montserrat"/>
              </a:rPr>
              <a:t>Comment pourrions-nous aider les entreprises engagées dans leur transition écologique à trouver des actions adaptées à leur niveau d’engagement ?</a:t>
            </a:r>
            <a:endParaRPr b="0" i="0" sz="1600" u="none" cap="none" strike="noStrike">
              <a:solidFill>
                <a:srgbClr val="000000"/>
              </a:solidFill>
              <a:latin typeface="Montserrat"/>
              <a:ea typeface="Montserrat"/>
              <a:cs typeface="Montserrat"/>
              <a:sym typeface="Montserrat"/>
            </a:endParaRPr>
          </a:p>
        </p:txBody>
      </p:sp>
      <p:sp>
        <p:nvSpPr>
          <p:cNvPr id="530" name="Google Shape;530;p25"/>
          <p:cNvSpPr txBox="1"/>
          <p:nvPr/>
        </p:nvSpPr>
        <p:spPr>
          <a:xfrm>
            <a:off x="1389750" y="3595450"/>
            <a:ext cx="7157400" cy="934200"/>
          </a:xfrm>
          <a:prstGeom prst="rect">
            <a:avLst/>
          </a:prstGeom>
          <a:solidFill>
            <a:srgbClr val="EFEFEF"/>
          </a:solid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Montserrat"/>
              <a:buChar char="●"/>
            </a:pPr>
            <a:r>
              <a:rPr b="0" i="0" lang="en-US" sz="1600" u="none" cap="none" strike="noStrike">
                <a:solidFill>
                  <a:schemeClr val="dk1"/>
                </a:solidFill>
                <a:latin typeface="Montserrat"/>
                <a:ea typeface="Montserrat"/>
                <a:cs typeface="Montserrat"/>
                <a:sym typeface="Montserrat"/>
              </a:rPr>
              <a:t>Comment pourrions-nous aider les entreprises engagées dans leur transition écologique à valoriser leurs actions réalisées ?</a:t>
            </a:r>
            <a:endParaRPr b="0" i="0" sz="1600" u="none" cap="none" strike="noStrike">
              <a:solidFill>
                <a:srgbClr val="000000"/>
              </a:solidFill>
              <a:latin typeface="Montserrat"/>
              <a:ea typeface="Montserrat"/>
              <a:cs typeface="Montserrat"/>
              <a:sym typeface="Montserrat"/>
            </a:endParaRPr>
          </a:p>
        </p:txBody>
      </p:sp>
      <p:sp>
        <p:nvSpPr>
          <p:cNvPr id="531" name="Google Shape;531;p25"/>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25"/>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533" name="Google Shape;533;p25"/>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a90c3b8fdf_1_0"/>
          <p:cNvSpPr txBox="1"/>
          <p:nvPr/>
        </p:nvSpPr>
        <p:spPr>
          <a:xfrm>
            <a:off x="866699" y="250775"/>
            <a:ext cx="79872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Helvetica Neue"/>
                <a:ea typeface="Helvetica Neue"/>
                <a:cs typeface="Helvetica Neue"/>
                <a:sym typeface="Helvetica Neue"/>
              </a:rPr>
              <a:t>Aperçu idéation</a:t>
            </a:r>
            <a:endParaRPr b="1" i="0" sz="3200" u="none" cap="none" strike="noStrike">
              <a:solidFill>
                <a:srgbClr val="000000"/>
              </a:solidFill>
              <a:latin typeface="Helvetica Neue"/>
              <a:ea typeface="Helvetica Neue"/>
              <a:cs typeface="Helvetica Neue"/>
              <a:sym typeface="Helvetica Neue"/>
            </a:endParaRPr>
          </a:p>
        </p:txBody>
      </p:sp>
      <p:sp>
        <p:nvSpPr>
          <p:cNvPr id="539" name="Google Shape;539;ga90c3b8fdf_1_0"/>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ga90c3b8fdf_1_0"/>
          <p:cNvPicPr preferRelativeResize="0"/>
          <p:nvPr/>
        </p:nvPicPr>
        <p:blipFill rotWithShape="1">
          <a:blip r:embed="rId3">
            <a:alphaModFix amt="48000"/>
          </a:blip>
          <a:srcRect b="58468" l="0" r="0" t="0"/>
          <a:stretch/>
        </p:blipFill>
        <p:spPr>
          <a:xfrm rot="-5400000">
            <a:off x="-2296352" y="2275709"/>
            <a:ext cx="5181606" cy="604877"/>
          </a:xfrm>
          <a:prstGeom prst="rect">
            <a:avLst/>
          </a:prstGeom>
          <a:noFill/>
          <a:ln>
            <a:noFill/>
          </a:ln>
        </p:spPr>
      </p:pic>
      <p:sp>
        <p:nvSpPr>
          <p:cNvPr id="541" name="Google Shape;541;ga90c3b8fdf_1_0"/>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FFFFFF"/>
                </a:solidFill>
                <a:latin typeface="Helvetica Neue"/>
                <a:ea typeface="Helvetica Neue"/>
                <a:cs typeface="Helvetica Neue"/>
                <a:sym typeface="Helvetica Neue"/>
              </a:rPr>
              <a:t>Idéation</a:t>
            </a:r>
            <a:endParaRPr b="1" i="0" sz="2400" u="none" cap="none" strike="noStrike">
              <a:solidFill>
                <a:srgbClr val="FFFFFF"/>
              </a:solidFill>
              <a:latin typeface="Helvetica Neue"/>
              <a:ea typeface="Helvetica Neue"/>
              <a:cs typeface="Helvetica Neue"/>
              <a:sym typeface="Helvetica Neue"/>
            </a:endParaRPr>
          </a:p>
        </p:txBody>
      </p:sp>
      <p:pic>
        <p:nvPicPr>
          <p:cNvPr id="542" name="Google Shape;542;ga90c3b8fdf_1_0"/>
          <p:cNvPicPr preferRelativeResize="0"/>
          <p:nvPr/>
        </p:nvPicPr>
        <p:blipFill>
          <a:blip r:embed="rId4">
            <a:alphaModFix/>
          </a:blip>
          <a:stretch>
            <a:fillRect/>
          </a:stretch>
        </p:blipFill>
        <p:spPr>
          <a:xfrm>
            <a:off x="1934750" y="974975"/>
            <a:ext cx="5532124" cy="4121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26"/>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p26"/>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549" name="Google Shape;549;p26"/>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02</a:t>
            </a:r>
            <a:endParaRPr b="1" i="0" sz="6400" u="none" cap="none" strike="noStrike">
              <a:solidFill>
                <a:srgbClr val="000000"/>
              </a:solidFill>
              <a:latin typeface="Helvetica Neue"/>
              <a:ea typeface="Helvetica Neue"/>
              <a:cs typeface="Helvetica Neue"/>
              <a:sym typeface="Helvetica Neue"/>
            </a:endParaRPr>
          </a:p>
        </p:txBody>
      </p:sp>
      <p:sp>
        <p:nvSpPr>
          <p:cNvPr id="550" name="Google Shape;550;p26"/>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Solution  </a:t>
            </a:r>
            <a:endParaRPr b="1" i="0" sz="6000" u="none" cap="none" strike="noStrike">
              <a:solidFill>
                <a:srgbClr val="000000"/>
              </a:solidFill>
              <a:latin typeface="Helvetica Neue"/>
              <a:ea typeface="Helvetica Neue"/>
              <a:cs typeface="Helvetica Neue"/>
              <a:sym typeface="Helvetica Neue"/>
            </a:endParaRPr>
          </a:p>
        </p:txBody>
      </p:sp>
      <p:sp>
        <p:nvSpPr>
          <p:cNvPr id="551" name="Google Shape;551;p26"/>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
        <p:nvSpPr>
          <p:cNvPr id="552" name="Google Shape;552;p26"/>
          <p:cNvSpPr txBox="1"/>
          <p:nvPr/>
        </p:nvSpPr>
        <p:spPr>
          <a:xfrm>
            <a:off x="1819950" y="2426925"/>
            <a:ext cx="6624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Recommandations générales</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27"/>
          <p:cNvSpPr txBox="1"/>
          <p:nvPr/>
        </p:nvSpPr>
        <p:spPr>
          <a:xfrm>
            <a:off x="850050" y="184200"/>
            <a:ext cx="6664200" cy="12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Recommandations </a:t>
            </a:r>
            <a:r>
              <a:rPr b="1" i="0" lang="en-US" sz="2400" u="none" cap="none" strike="noStrike">
                <a:solidFill>
                  <a:srgbClr val="000000"/>
                </a:solidFill>
                <a:latin typeface="Helvetica Neue"/>
                <a:ea typeface="Helvetica Neue"/>
                <a:cs typeface="Helvetica Neue"/>
                <a:sym typeface="Helvetica Neue"/>
              </a:rPr>
              <a:t>(investigation) </a:t>
            </a:r>
            <a:r>
              <a:rPr b="1" i="0" lang="en-US" sz="1600" u="none" cap="none" strike="noStrike">
                <a:solidFill>
                  <a:schemeClr val="dk1"/>
                </a:solidFill>
                <a:latin typeface="Helvetica Neue"/>
                <a:ea typeface="Helvetica Neue"/>
                <a:cs typeface="Helvetica Neue"/>
                <a:sym typeface="Helvetica Neue"/>
              </a:rPr>
              <a:t>1/2</a:t>
            </a:r>
            <a:endParaRPr b="1" i="0" sz="2400" u="none" cap="none" strike="noStrike">
              <a:solidFill>
                <a:srgbClr val="000000"/>
              </a:solidFill>
              <a:latin typeface="Helvetica Neue"/>
              <a:ea typeface="Helvetica Neue"/>
              <a:cs typeface="Helvetica Neue"/>
              <a:sym typeface="Helvetica Neue"/>
            </a:endParaRPr>
          </a:p>
        </p:txBody>
      </p:sp>
      <p:sp>
        <p:nvSpPr>
          <p:cNvPr id="558" name="Google Shape;558;p27"/>
          <p:cNvSpPr txBox="1"/>
          <p:nvPr/>
        </p:nvSpPr>
        <p:spPr>
          <a:xfrm>
            <a:off x="926150" y="799825"/>
            <a:ext cx="7964100" cy="61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Sur la base de nos échanges avec les entreprises, les parties prenantes et les retours de Kantar, certains angles ont été testés et des tendances de solution cadre émergent, certaines dépassant le seul périmètre visé par France Transition Écologique :</a:t>
            </a:r>
            <a:endParaRPr b="0" i="0" sz="1400" u="none" cap="none" strike="noStrike">
              <a:solidFill>
                <a:srgbClr val="000000"/>
              </a:solidFill>
              <a:latin typeface="Montserrat"/>
              <a:ea typeface="Montserrat"/>
              <a:cs typeface="Montserrat"/>
              <a:sym typeface="Montserrat"/>
            </a:endParaRPr>
          </a:p>
        </p:txBody>
      </p:sp>
      <p:sp>
        <p:nvSpPr>
          <p:cNvPr id="559" name="Google Shape;559;p27"/>
          <p:cNvSpPr txBox="1"/>
          <p:nvPr/>
        </p:nvSpPr>
        <p:spPr>
          <a:xfrm>
            <a:off x="926250" y="1796125"/>
            <a:ext cx="2529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Donner du sens à la démarche écologique et aux dispositifs disponibles</a:t>
            </a:r>
            <a:endParaRPr b="1" i="0" sz="1200" u="none" cap="none" strike="noStrike">
              <a:solidFill>
                <a:srgbClr val="FFFFFF"/>
              </a:solidFill>
              <a:highlight>
                <a:srgbClr val="0C343D"/>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highlight>
                <a:srgbClr val="0C343D"/>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Présenter de manière claire et simple, ce qu’est la TEE, sa raison d’être, les raisons de l’engagement de l’Etat sur le sujet et pourquoi l’Etat accompagne (plutôt qu’il « aide ») les entreprises sur le sujet.</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60" name="Google Shape;560;p27"/>
          <p:cNvSpPr txBox="1"/>
          <p:nvPr/>
        </p:nvSpPr>
        <p:spPr>
          <a:xfrm>
            <a:off x="3639025" y="1796125"/>
            <a:ext cx="2355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Insister sur le rôle-clé des entreprises dans la réussite de la TEE</a:t>
            </a:r>
            <a:r>
              <a:rPr b="0" i="0" lang="en-US" sz="14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Et notamment sur la diversité des moyens pour les entreprises de réduire leur impact carbone (« chaque action compte / pas de pas trop petit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61" name="Google Shape;561;p27"/>
          <p:cNvSpPr txBox="1"/>
          <p:nvPr/>
        </p:nvSpPr>
        <p:spPr>
          <a:xfrm>
            <a:off x="6240194" y="1775231"/>
            <a:ext cx="2529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Valoriser les entreprises qui</a:t>
            </a:r>
            <a:endParaRPr b="1" i="0" sz="1200" u="none" cap="none" strike="noStrike">
              <a:solidFill>
                <a:srgbClr val="FFFFFF"/>
              </a:solidFill>
              <a:highlight>
                <a:srgbClr val="0C343D"/>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s’engagent et se sont engagées dans la TEE</a:t>
            </a:r>
            <a:r>
              <a:rPr b="0" i="0" lang="en-U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U</a:t>
            </a:r>
            <a:r>
              <a:rPr b="0" i="0" lang="en-US" sz="1200" u="none" cap="none" strike="noStrike">
                <a:solidFill>
                  <a:srgbClr val="000000"/>
                </a:solidFill>
                <a:latin typeface="Montserrat"/>
                <a:ea typeface="Montserrat"/>
                <a:cs typeface="Montserrat"/>
                <a:sym typeface="Montserrat"/>
              </a:rPr>
              <a:t>ne valorisation qui passe par la manière dont le site s’adresse aux entreprises et la mise en avant de bonnes pratiques, témoignages.</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62" name="Google Shape;562;p27"/>
          <p:cNvSpPr txBox="1"/>
          <p:nvPr/>
        </p:nvSpPr>
        <p:spPr>
          <a:xfrm>
            <a:off x="3572775" y="3581850"/>
            <a:ext cx="5376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563" name="Google Shape;563;p27"/>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27"/>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565" name="Google Shape;565;p27"/>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3"/>
          <p:cNvSpPr txBox="1"/>
          <p:nvPr/>
        </p:nvSpPr>
        <p:spPr>
          <a:xfrm>
            <a:off x="877775" y="267458"/>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Objectifs de la réunion</a:t>
            </a:r>
            <a:endParaRPr b="1" i="0" sz="3200" u="none" cap="none" strike="noStrike">
              <a:solidFill>
                <a:srgbClr val="000000"/>
              </a:solidFill>
              <a:latin typeface="Helvetica Neue"/>
              <a:ea typeface="Helvetica Neue"/>
              <a:cs typeface="Helvetica Neue"/>
              <a:sym typeface="Helvetica Neue"/>
            </a:endParaRPr>
          </a:p>
        </p:txBody>
      </p:sp>
      <p:sp>
        <p:nvSpPr>
          <p:cNvPr id="99" name="Google Shape;99;p3"/>
          <p:cNvSpPr/>
          <p:nvPr/>
        </p:nvSpPr>
        <p:spPr>
          <a:xfrm rot="-5400000">
            <a:off x="-4277545" y="2539525"/>
            <a:ext cx="91440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3"/>
          <p:cNvPicPr preferRelativeResize="0"/>
          <p:nvPr/>
        </p:nvPicPr>
        <p:blipFill rotWithShape="1">
          <a:blip r:embed="rId3">
            <a:alphaModFix/>
          </a:blip>
          <a:srcRect b="0" l="0" r="0" t="21875"/>
          <a:stretch/>
        </p:blipFill>
        <p:spPr>
          <a:xfrm rot="-5400000">
            <a:off x="-4277483" y="2539388"/>
            <a:ext cx="9144000" cy="620525"/>
          </a:xfrm>
          <a:prstGeom prst="rect">
            <a:avLst/>
          </a:prstGeom>
          <a:noFill/>
          <a:ln>
            <a:noFill/>
          </a:ln>
        </p:spPr>
      </p:pic>
      <p:pic>
        <p:nvPicPr>
          <p:cNvPr id="101" name="Google Shape;101;p3"/>
          <p:cNvPicPr preferRelativeResize="0"/>
          <p:nvPr/>
        </p:nvPicPr>
        <p:blipFill rotWithShape="1">
          <a:blip r:embed="rId4">
            <a:alphaModFix amt="48000"/>
          </a:blip>
          <a:srcRect b="58469" l="0" r="0" t="0"/>
          <a:stretch/>
        </p:blipFill>
        <p:spPr>
          <a:xfrm rot="-5400000">
            <a:off x="-4286279" y="2547213"/>
            <a:ext cx="9143995" cy="604878"/>
          </a:xfrm>
          <a:prstGeom prst="rect">
            <a:avLst/>
          </a:prstGeom>
          <a:noFill/>
          <a:ln>
            <a:noFill/>
          </a:ln>
        </p:spPr>
      </p:pic>
      <p:sp>
        <p:nvSpPr>
          <p:cNvPr id="102" name="Google Shape;102;p3"/>
          <p:cNvSpPr txBox="1"/>
          <p:nvPr/>
        </p:nvSpPr>
        <p:spPr>
          <a:xfrm rot="-5400000">
            <a:off x="-2405170" y="230700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Introduction</a:t>
            </a:r>
            <a:endParaRPr b="1" i="0" sz="2400" u="none" cap="none" strike="noStrike">
              <a:solidFill>
                <a:srgbClr val="FFFFFF"/>
              </a:solidFill>
              <a:latin typeface="Helvetica Neue"/>
              <a:ea typeface="Helvetica Neue"/>
              <a:cs typeface="Helvetica Neue"/>
              <a:sym typeface="Helvetica Neue"/>
            </a:endParaRPr>
          </a:p>
        </p:txBody>
      </p:sp>
      <p:sp>
        <p:nvSpPr>
          <p:cNvPr id="103" name="Google Shape;103;p3"/>
          <p:cNvSpPr txBox="1"/>
          <p:nvPr/>
        </p:nvSpPr>
        <p:spPr>
          <a:xfrm>
            <a:off x="1447063" y="1189983"/>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01</a:t>
            </a:r>
            <a:endParaRPr b="1" i="0" sz="2600" u="none" cap="none" strike="noStrike">
              <a:solidFill>
                <a:srgbClr val="000000"/>
              </a:solidFill>
              <a:latin typeface="Helvetica Neue"/>
              <a:ea typeface="Helvetica Neue"/>
              <a:cs typeface="Helvetica Neue"/>
              <a:sym typeface="Helvetica Neue"/>
            </a:endParaRPr>
          </a:p>
        </p:txBody>
      </p:sp>
      <p:sp>
        <p:nvSpPr>
          <p:cNvPr id="104" name="Google Shape;104;p3"/>
          <p:cNvSpPr txBox="1"/>
          <p:nvPr/>
        </p:nvSpPr>
        <p:spPr>
          <a:xfrm>
            <a:off x="1447063" y="2090608"/>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02</a:t>
            </a:r>
            <a:endParaRPr b="1" i="0" sz="2600" u="none" cap="none" strike="noStrike">
              <a:solidFill>
                <a:srgbClr val="000000"/>
              </a:solidFill>
              <a:latin typeface="Helvetica Neue"/>
              <a:ea typeface="Helvetica Neue"/>
              <a:cs typeface="Helvetica Neue"/>
              <a:sym typeface="Helvetica Neue"/>
            </a:endParaRPr>
          </a:p>
        </p:txBody>
      </p:sp>
      <p:sp>
        <p:nvSpPr>
          <p:cNvPr id="105" name="Google Shape;105;p3"/>
          <p:cNvSpPr txBox="1"/>
          <p:nvPr/>
        </p:nvSpPr>
        <p:spPr>
          <a:xfrm>
            <a:off x="1447063" y="3255011"/>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03</a:t>
            </a:r>
            <a:endParaRPr b="1" i="0" sz="2600" u="none" cap="none" strike="noStrike">
              <a:solidFill>
                <a:srgbClr val="000000"/>
              </a:solidFill>
              <a:latin typeface="Helvetica Neue"/>
              <a:ea typeface="Helvetica Neue"/>
              <a:cs typeface="Helvetica Neue"/>
              <a:sym typeface="Helvetica Neue"/>
            </a:endParaRPr>
          </a:p>
        </p:txBody>
      </p:sp>
      <p:sp>
        <p:nvSpPr>
          <p:cNvPr id="106" name="Google Shape;106;p3"/>
          <p:cNvSpPr txBox="1"/>
          <p:nvPr/>
        </p:nvSpPr>
        <p:spPr>
          <a:xfrm>
            <a:off x="2107375" y="1189975"/>
            <a:ext cx="65706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Montserrat Medium"/>
                <a:ea typeface="Montserrat Medium"/>
                <a:cs typeface="Montserrat Medium"/>
                <a:sym typeface="Montserrat Medium"/>
              </a:rPr>
              <a:t>Présenter une vision condensée de l’</a:t>
            </a:r>
            <a:r>
              <a:rPr b="0" i="0" lang="en-US" sz="1500" u="none" cap="none" strike="noStrike">
                <a:solidFill>
                  <a:srgbClr val="FFFFFF"/>
                </a:solidFill>
                <a:highlight>
                  <a:srgbClr val="0C343D"/>
                </a:highlight>
                <a:latin typeface="Montserrat Medium"/>
                <a:ea typeface="Montserrat Medium"/>
                <a:cs typeface="Montserrat Medium"/>
                <a:sym typeface="Montserrat Medium"/>
              </a:rPr>
              <a:t>investigation</a:t>
            </a:r>
            <a:r>
              <a:rPr b="0" i="0" lang="en-US" sz="1500" u="none" cap="none" strike="noStrike">
                <a:solidFill>
                  <a:srgbClr val="000000"/>
                </a:solidFill>
                <a:latin typeface="Montserrat Medium"/>
                <a:ea typeface="Montserrat Medium"/>
                <a:cs typeface="Montserrat Medium"/>
                <a:sym typeface="Montserrat Medium"/>
              </a:rPr>
              <a:t> et de ses principaux enseignements</a:t>
            </a:r>
            <a:endParaRPr b="0" i="0" sz="1500" u="none" cap="none" strike="noStrike">
              <a:solidFill>
                <a:srgbClr val="000000"/>
              </a:solidFill>
              <a:latin typeface="Montserrat Medium"/>
              <a:ea typeface="Montserrat Medium"/>
              <a:cs typeface="Montserrat Medium"/>
              <a:sym typeface="Montserrat Medium"/>
            </a:endParaRPr>
          </a:p>
        </p:txBody>
      </p:sp>
      <p:sp>
        <p:nvSpPr>
          <p:cNvPr id="107" name="Google Shape;107;p3"/>
          <p:cNvSpPr txBox="1"/>
          <p:nvPr/>
        </p:nvSpPr>
        <p:spPr>
          <a:xfrm>
            <a:off x="2107375" y="2120675"/>
            <a:ext cx="6570600" cy="9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Montserrat Medium"/>
                <a:ea typeface="Montserrat Medium"/>
                <a:cs typeface="Montserrat Medium"/>
                <a:sym typeface="Montserrat Medium"/>
              </a:rPr>
              <a:t>Proposer un cadre de </a:t>
            </a:r>
            <a:r>
              <a:rPr b="0" i="0" lang="en-US" sz="1500" u="none" cap="none" strike="noStrike">
                <a:solidFill>
                  <a:srgbClr val="FFFFFF"/>
                </a:solidFill>
                <a:highlight>
                  <a:srgbClr val="0C343D"/>
                </a:highlight>
                <a:latin typeface="Montserrat Medium"/>
                <a:ea typeface="Montserrat Medium"/>
                <a:cs typeface="Montserrat Medium"/>
                <a:sym typeface="Montserrat Medium"/>
              </a:rPr>
              <a:t>conception</a:t>
            </a:r>
            <a:r>
              <a:rPr b="0" i="0" lang="en-US" sz="1500" u="none" cap="none" strike="noStrike">
                <a:solidFill>
                  <a:srgbClr val="0000FF"/>
                </a:solidFill>
                <a:latin typeface="Montserrat Medium"/>
                <a:ea typeface="Montserrat Medium"/>
                <a:cs typeface="Montserrat Medium"/>
                <a:sym typeface="Montserrat Medium"/>
              </a:rPr>
              <a:t> </a:t>
            </a:r>
            <a:r>
              <a:rPr b="0" i="0" lang="en-US" sz="1500" u="none" cap="none" strike="noStrike">
                <a:solidFill>
                  <a:srgbClr val="000000"/>
                </a:solidFill>
                <a:latin typeface="Montserrat Medium"/>
                <a:ea typeface="Montserrat Medium"/>
                <a:cs typeface="Montserrat Medium"/>
                <a:sym typeface="Montserrat Medium"/>
              </a:rPr>
              <a:t>réalisable et une solution cible pour les prochaines </a:t>
            </a:r>
            <a:r>
              <a:rPr b="0" i="0" lang="en-US" sz="1500" u="none" cap="none" strike="noStrike">
                <a:solidFill>
                  <a:schemeClr val="dk1"/>
                </a:solidFill>
                <a:latin typeface="Montserrat Medium"/>
                <a:ea typeface="Montserrat Medium"/>
                <a:cs typeface="Montserrat Medium"/>
                <a:sym typeface="Montserrat Medium"/>
              </a:rPr>
              <a:t>échéances fin mars (MVP) et fin juin (version de lancement)</a:t>
            </a:r>
            <a:endParaRPr b="0" i="0" sz="1500" u="none" cap="none" strike="noStrike">
              <a:solidFill>
                <a:srgbClr val="000000"/>
              </a:solidFill>
              <a:latin typeface="Montserrat Medium"/>
              <a:ea typeface="Montserrat Medium"/>
              <a:cs typeface="Montserrat Medium"/>
              <a:sym typeface="Montserrat Medium"/>
            </a:endParaRPr>
          </a:p>
        </p:txBody>
      </p:sp>
      <p:sp>
        <p:nvSpPr>
          <p:cNvPr id="108" name="Google Shape;108;p3"/>
          <p:cNvSpPr txBox="1"/>
          <p:nvPr/>
        </p:nvSpPr>
        <p:spPr>
          <a:xfrm>
            <a:off x="2107375" y="3281853"/>
            <a:ext cx="6570600" cy="9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Montserrat Medium"/>
                <a:ea typeface="Montserrat Medium"/>
                <a:cs typeface="Montserrat Medium"/>
                <a:sym typeface="Montserrat Medium"/>
              </a:rPr>
              <a:t>Aborder le volet “</a:t>
            </a:r>
            <a:r>
              <a:rPr b="0" i="0" lang="en-US" sz="1500" u="none" cap="none" strike="noStrike">
                <a:solidFill>
                  <a:srgbClr val="FFFFFF"/>
                </a:solidFill>
                <a:highlight>
                  <a:srgbClr val="0C343D"/>
                </a:highlight>
                <a:latin typeface="Montserrat Medium"/>
                <a:ea typeface="Montserrat Medium"/>
                <a:cs typeface="Montserrat Medium"/>
                <a:sym typeface="Montserrat Medium"/>
              </a:rPr>
              <a:t>déploiement</a:t>
            </a:r>
            <a:r>
              <a:rPr b="0" i="0" lang="en-US" sz="1500" u="none" cap="none" strike="noStrike">
                <a:solidFill>
                  <a:srgbClr val="000000"/>
                </a:solidFill>
                <a:latin typeface="Montserrat Medium"/>
                <a:ea typeface="Montserrat Medium"/>
                <a:cs typeface="Montserrat Medium"/>
                <a:sym typeface="Montserrat Medium"/>
              </a:rPr>
              <a:t>”</a:t>
            </a:r>
            <a:r>
              <a:rPr b="0" i="0" lang="en-US" sz="1500" u="none" cap="none" strike="noStrike">
                <a:solidFill>
                  <a:srgbClr val="38761D"/>
                </a:solidFill>
                <a:latin typeface="Montserrat Medium"/>
                <a:ea typeface="Montserrat Medium"/>
                <a:cs typeface="Montserrat Medium"/>
                <a:sym typeface="Montserrat Medium"/>
              </a:rPr>
              <a:t> </a:t>
            </a:r>
            <a:r>
              <a:rPr b="0" i="0" lang="en-US" sz="1500" u="none" cap="none" strike="noStrike">
                <a:solidFill>
                  <a:srgbClr val="000000"/>
                </a:solidFill>
                <a:latin typeface="Montserrat Medium"/>
                <a:ea typeface="Montserrat Medium"/>
                <a:cs typeface="Montserrat Medium"/>
                <a:sym typeface="Montserrat Medium"/>
              </a:rPr>
              <a:t>: feuille de route, budget et financement, portage cabinet, collaboration avec les opérateurs, communication extérieure</a:t>
            </a:r>
            <a:endParaRPr b="0" i="0" sz="15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sp>
        <p:nvSpPr>
          <p:cNvPr id="570" name="Google Shape;570;p28"/>
          <p:cNvSpPr txBox="1"/>
          <p:nvPr/>
        </p:nvSpPr>
        <p:spPr>
          <a:xfrm>
            <a:off x="850050" y="184200"/>
            <a:ext cx="6572700" cy="12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Recommandations </a:t>
            </a:r>
            <a:r>
              <a:rPr b="1" i="0" lang="en-US" sz="2400" u="none" cap="none" strike="noStrike">
                <a:solidFill>
                  <a:srgbClr val="000000"/>
                </a:solidFill>
                <a:latin typeface="Helvetica Neue"/>
                <a:ea typeface="Helvetica Neue"/>
                <a:cs typeface="Helvetica Neue"/>
                <a:sym typeface="Helvetica Neue"/>
              </a:rPr>
              <a:t>(investigation) </a:t>
            </a:r>
            <a:r>
              <a:rPr b="1" i="0" lang="en-US" sz="1600" u="none" cap="none" strike="noStrike">
                <a:solidFill>
                  <a:schemeClr val="dk1"/>
                </a:solidFill>
                <a:latin typeface="Helvetica Neue"/>
                <a:ea typeface="Helvetica Neue"/>
                <a:cs typeface="Helvetica Neue"/>
                <a:sym typeface="Helvetica Neue"/>
              </a:rPr>
              <a:t>2/2</a:t>
            </a:r>
            <a:endParaRPr b="1" i="0" sz="2400" u="none" cap="none" strike="noStrike">
              <a:solidFill>
                <a:srgbClr val="000000"/>
              </a:solidFill>
              <a:latin typeface="Helvetica Neue"/>
              <a:ea typeface="Helvetica Neue"/>
              <a:cs typeface="Helvetica Neue"/>
              <a:sym typeface="Helvetica Neue"/>
            </a:endParaRPr>
          </a:p>
        </p:txBody>
      </p:sp>
      <p:sp>
        <p:nvSpPr>
          <p:cNvPr id="571" name="Google Shape;571;p28"/>
          <p:cNvSpPr txBox="1"/>
          <p:nvPr/>
        </p:nvSpPr>
        <p:spPr>
          <a:xfrm>
            <a:off x="936100" y="881725"/>
            <a:ext cx="46125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Rappeler l’impact potentiel de l’engagement </a:t>
            </a:r>
            <a:endParaRPr b="1" i="0" sz="1200" u="none" cap="none" strike="noStrike">
              <a:solidFill>
                <a:srgbClr val="FFFFFF"/>
              </a:solidFill>
              <a:highlight>
                <a:srgbClr val="0C343D"/>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dans la TEE pour l’entreprise</a:t>
            </a:r>
            <a:r>
              <a:rPr b="0" i="0" lang="en-US" sz="1200" u="none" cap="none" strike="noStrike">
                <a:solidFill>
                  <a:schemeClr val="dk1"/>
                </a:solidFill>
                <a:latin typeface="Montserrat"/>
                <a:ea typeface="Montserrat"/>
                <a:cs typeface="Montserrat"/>
                <a:sym typeface="Montserrat"/>
              </a:rPr>
              <a:t>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Montserrat"/>
                <a:ea typeface="Montserrat"/>
                <a:cs typeface="Montserrat"/>
                <a:sym typeface="Montserrat"/>
              </a:rPr>
              <a:t>• En termes d’innovations, de résilience, d’investissements mais aussi d’économies potentielles.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Montserrat"/>
                <a:ea typeface="Montserrat"/>
                <a:cs typeface="Montserrat"/>
                <a:sym typeface="Montserrat"/>
              </a:rPr>
              <a:t>• Pour les (futurs) collaborateurs, pour lesquels la préoccupation environnementale est toujours plus importante.</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Montserrat"/>
                <a:ea typeface="Montserrat"/>
                <a:cs typeface="Montserrat"/>
                <a:sym typeface="Montserrat"/>
              </a:rPr>
              <a:t>• Pour les clients, en termes de réputation ou de respect des exigences réglementaires.</a:t>
            </a:r>
            <a:endParaRPr b="0" i="0" sz="1200" u="none" cap="none" strike="noStrike">
              <a:solidFill>
                <a:srgbClr val="000000"/>
              </a:solidFill>
              <a:latin typeface="Montserrat"/>
              <a:ea typeface="Montserrat"/>
              <a:cs typeface="Montserrat"/>
              <a:sym typeface="Montserrat"/>
            </a:endParaRPr>
          </a:p>
        </p:txBody>
      </p:sp>
      <p:sp>
        <p:nvSpPr>
          <p:cNvPr id="572" name="Google Shape;572;p28"/>
          <p:cNvSpPr txBox="1"/>
          <p:nvPr/>
        </p:nvSpPr>
        <p:spPr>
          <a:xfrm>
            <a:off x="5548600" y="881725"/>
            <a:ext cx="3171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Annoncer la promesse de simplicité dans l’accompagnement de l’Etat</a:t>
            </a:r>
            <a:r>
              <a:rPr b="0" i="0" lang="en-U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Une simplicité qui doit être visible au premier coup d’oeil, premier clic sur le site, avec l’annonce d’un parcours « sans coutures » et une simplicité qui se décline à chaque étape, dans la lisibilité des aides.</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573" name="Google Shape;573;p28"/>
          <p:cNvSpPr txBox="1"/>
          <p:nvPr/>
        </p:nvSpPr>
        <p:spPr>
          <a:xfrm>
            <a:off x="936100" y="2942371"/>
            <a:ext cx="7581000" cy="21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highlight>
                  <a:srgbClr val="0C343D"/>
                </a:highlight>
                <a:latin typeface="Montserrat"/>
                <a:ea typeface="Montserrat"/>
                <a:cs typeface="Montserrat"/>
                <a:sym typeface="Montserrat"/>
              </a:rPr>
              <a:t>Rendre concret la TEE pour les PME et ETI</a:t>
            </a:r>
            <a:br>
              <a:rPr b="1" i="0" lang="en-US" sz="1200" u="none" cap="none" strike="noStrike">
                <a:solidFill>
                  <a:srgbClr val="FFFFFF"/>
                </a:solidFill>
                <a:latin typeface="Montserrat"/>
                <a:ea typeface="Montserrat"/>
                <a:cs typeface="Montserrat"/>
                <a:sym typeface="Montserrat"/>
              </a:rPr>
            </a:br>
            <a:br>
              <a:rPr b="1" i="0" lang="en-US" sz="1200" u="none" cap="none" strike="noStrike">
                <a:solidFill>
                  <a:srgbClr val="FFFFFF"/>
                </a:solidFill>
                <a:latin typeface="Montserrat"/>
                <a:ea typeface="Montserrat"/>
                <a:cs typeface="Montserrat"/>
                <a:sym typeface="Montserrat"/>
              </a:rPr>
            </a:br>
            <a:r>
              <a:rPr b="0" i="0" lang="en-US" sz="1200" u="none" cap="none" strike="noStrike">
                <a:solidFill>
                  <a:srgbClr val="000000"/>
                </a:solidFill>
                <a:latin typeface="Montserrat"/>
                <a:ea typeface="Montserrat"/>
                <a:cs typeface="Montserrat"/>
                <a:sym typeface="Montserrat"/>
              </a:rPr>
              <a:t>En</a:t>
            </a:r>
            <a:r>
              <a:rPr b="0" i="0" lang="en-US" sz="1200" u="none" cap="none" strike="noStrike">
                <a:solidFill>
                  <a:schemeClr val="dk1"/>
                </a:solidFill>
                <a:latin typeface="Montserrat"/>
                <a:ea typeface="Montserrat"/>
                <a:cs typeface="Montserrat"/>
                <a:sym typeface="Montserrat"/>
              </a:rPr>
              <a:t> présentant des exemples diversifiés et concrets des types d’actions que les entreprises peuvent mener dans le cadre de la TEE avec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(1)</a:t>
            </a:r>
            <a:r>
              <a:rPr b="0" i="0" lang="en-US" sz="1200" u="none" cap="none" strike="noStrike">
                <a:solidFill>
                  <a:schemeClr val="dk1"/>
                </a:solidFill>
                <a:latin typeface="Montserrat"/>
                <a:ea typeface="Montserrat"/>
                <a:cs typeface="Montserrat"/>
                <a:sym typeface="Montserrat"/>
              </a:rPr>
              <a:t> les retombées ou économies potentielles pour l’entreprise,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(2) </a:t>
            </a:r>
            <a:r>
              <a:rPr b="0" i="0" lang="en-US" sz="1200" u="none" cap="none" strike="noStrike">
                <a:solidFill>
                  <a:schemeClr val="dk1"/>
                </a:solidFill>
                <a:latin typeface="Montserrat"/>
                <a:ea typeface="Montserrat"/>
                <a:cs typeface="Montserrat"/>
                <a:sym typeface="Montserrat"/>
              </a:rPr>
              <a:t>l’impact carbone,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(3) </a:t>
            </a:r>
            <a:r>
              <a:rPr b="0" i="0" lang="en-US" sz="1200" u="none" cap="none" strike="noStrike">
                <a:solidFill>
                  <a:schemeClr val="dk1"/>
                </a:solidFill>
                <a:latin typeface="Montserrat"/>
                <a:ea typeface="Montserrat"/>
                <a:cs typeface="Montserrat"/>
                <a:sym typeface="Montserrat"/>
              </a:rPr>
              <a:t>les aides dont l’entreprise peut bénéficier pour mener ce type d’actions avec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(4)</a:t>
            </a:r>
            <a:r>
              <a:rPr b="0" i="0" lang="en-US" sz="1200" u="none" cap="none" strike="noStrike">
                <a:solidFill>
                  <a:schemeClr val="dk1"/>
                </a:solidFill>
                <a:latin typeface="Montserrat"/>
                <a:ea typeface="Montserrat"/>
                <a:cs typeface="Montserrat"/>
                <a:sym typeface="Montserrat"/>
              </a:rPr>
              <a:t> des témoignages d’entreprises (et la possibilité de les contacter),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(5) </a:t>
            </a:r>
            <a:r>
              <a:rPr b="0" i="0" lang="en-US" sz="1200" u="none" cap="none" strike="noStrike">
                <a:solidFill>
                  <a:schemeClr val="dk1"/>
                </a:solidFill>
                <a:latin typeface="Montserrat"/>
                <a:ea typeface="Montserrat"/>
                <a:cs typeface="Montserrat"/>
                <a:sym typeface="Montserrat"/>
              </a:rPr>
              <a:t>un éventuel accompagnement digital et humain,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(6)</a:t>
            </a:r>
            <a:r>
              <a:rPr b="0" i="0" lang="en-US" sz="1200" u="none" cap="none" strike="noStrike">
                <a:solidFill>
                  <a:schemeClr val="dk1"/>
                </a:solidFill>
                <a:latin typeface="Montserrat"/>
                <a:ea typeface="Montserrat"/>
                <a:cs typeface="Montserrat"/>
                <a:sym typeface="Montserrat"/>
              </a:rPr>
              <a:t> un annuaire géolocalisé des professionnels de confiance.</a:t>
            </a:r>
            <a:endParaRPr b="0" i="0" sz="1100" u="none" cap="none" strike="noStrike">
              <a:solidFill>
                <a:srgbClr val="000000"/>
              </a:solidFill>
              <a:latin typeface="Arial"/>
              <a:ea typeface="Arial"/>
              <a:cs typeface="Arial"/>
              <a:sym typeface="Arial"/>
            </a:endParaRPr>
          </a:p>
        </p:txBody>
      </p:sp>
      <p:sp>
        <p:nvSpPr>
          <p:cNvPr id="574" name="Google Shape;574;p28"/>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 name="Google Shape;575;p28"/>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576" name="Google Shape;576;p28"/>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29"/>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29"/>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583" name="Google Shape;583;p29"/>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02</a:t>
            </a:r>
            <a:endParaRPr b="1" i="0" sz="6400" u="none" cap="none" strike="noStrike">
              <a:solidFill>
                <a:srgbClr val="000000"/>
              </a:solidFill>
              <a:latin typeface="Helvetica Neue"/>
              <a:ea typeface="Helvetica Neue"/>
              <a:cs typeface="Helvetica Neue"/>
              <a:sym typeface="Helvetica Neue"/>
            </a:endParaRPr>
          </a:p>
        </p:txBody>
      </p:sp>
      <p:sp>
        <p:nvSpPr>
          <p:cNvPr id="584" name="Google Shape;584;p29"/>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Solution  </a:t>
            </a:r>
            <a:endParaRPr b="1" i="0" sz="6000" u="none" cap="none" strike="noStrike">
              <a:solidFill>
                <a:srgbClr val="000000"/>
              </a:solidFill>
              <a:latin typeface="Helvetica Neue"/>
              <a:ea typeface="Helvetica Neue"/>
              <a:cs typeface="Helvetica Neue"/>
              <a:sym typeface="Helvetica Neue"/>
            </a:endParaRPr>
          </a:p>
        </p:txBody>
      </p:sp>
      <p:sp>
        <p:nvSpPr>
          <p:cNvPr id="585" name="Google Shape;585;p29"/>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
        <p:nvSpPr>
          <p:cNvPr id="586" name="Google Shape;586;p29"/>
          <p:cNvSpPr txBox="1"/>
          <p:nvPr/>
        </p:nvSpPr>
        <p:spPr>
          <a:xfrm>
            <a:off x="1819950" y="2426925"/>
            <a:ext cx="6624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Périmètre MVP </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sp>
        <p:nvSpPr>
          <p:cNvPr id="591" name="Google Shape;591;p30"/>
          <p:cNvSpPr txBox="1"/>
          <p:nvPr/>
        </p:nvSpPr>
        <p:spPr>
          <a:xfrm>
            <a:off x="884226" y="277488"/>
            <a:ext cx="73554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Cadre du MVP</a:t>
            </a:r>
            <a:endParaRPr b="1" i="0" sz="3200" u="none" cap="none" strike="noStrike">
              <a:solidFill>
                <a:srgbClr val="000000"/>
              </a:solidFill>
              <a:latin typeface="Helvetica Neue"/>
              <a:ea typeface="Helvetica Neue"/>
              <a:cs typeface="Helvetica Neue"/>
              <a:sym typeface="Helvetica Neue"/>
            </a:endParaRPr>
          </a:p>
        </p:txBody>
      </p:sp>
      <p:sp>
        <p:nvSpPr>
          <p:cNvPr id="592" name="Google Shape;592;p30"/>
          <p:cNvSpPr txBox="1"/>
          <p:nvPr/>
        </p:nvSpPr>
        <p:spPr>
          <a:xfrm>
            <a:off x="979725" y="1081000"/>
            <a:ext cx="7463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ontserrat"/>
                <a:ea typeface="Montserrat"/>
                <a:cs typeface="Montserrat"/>
                <a:sym typeface="Montserrat"/>
              </a:rPr>
              <a:t>Les</a:t>
            </a:r>
            <a:r>
              <a:rPr b="0" i="0" lang="en-US" sz="1300" u="none" cap="none" strike="noStrike">
                <a:solidFill>
                  <a:srgbClr val="FFFFFF"/>
                </a:solidFill>
                <a:latin typeface="Montserrat"/>
                <a:ea typeface="Montserrat"/>
                <a:cs typeface="Montserrat"/>
                <a:sym typeface="Montserrat"/>
              </a:rPr>
              <a:t> </a:t>
            </a:r>
            <a:r>
              <a:rPr b="1" i="0" lang="en-US" sz="1300" u="none" cap="none" strike="noStrike">
                <a:solidFill>
                  <a:srgbClr val="FFFFFF"/>
                </a:solidFill>
                <a:highlight>
                  <a:srgbClr val="0C343D"/>
                </a:highlight>
                <a:latin typeface="Montserrat"/>
                <a:ea typeface="Montserrat"/>
                <a:cs typeface="Montserrat"/>
                <a:sym typeface="Montserrat"/>
              </a:rPr>
              <a:t>ambitions</a:t>
            </a:r>
            <a:r>
              <a:rPr b="0" i="0" lang="en-US" sz="1300" u="none" cap="none" strike="noStrike">
                <a:solidFill>
                  <a:schemeClr val="dk1"/>
                </a:solidFill>
                <a:latin typeface="Montserrat"/>
                <a:ea typeface="Montserrat"/>
                <a:cs typeface="Montserrat"/>
                <a:sym typeface="Montserrat"/>
              </a:rPr>
              <a:t> liées au MVP, dont la livraison est envisagée à fin mars, sont composées de </a:t>
            </a:r>
            <a:r>
              <a:rPr b="1" i="0" lang="en-US" sz="1300" u="none" cap="none" strike="noStrike">
                <a:solidFill>
                  <a:srgbClr val="FFFFFF"/>
                </a:solidFill>
                <a:highlight>
                  <a:srgbClr val="0C343D"/>
                </a:highlight>
                <a:latin typeface="Montserrat"/>
                <a:ea typeface="Montserrat"/>
                <a:cs typeface="Montserrat"/>
                <a:sym typeface="Montserrat"/>
              </a:rPr>
              <a:t>"quick wins"</a:t>
            </a:r>
            <a:r>
              <a:rPr b="0" i="0" lang="en-US" sz="1300" u="none" cap="none" strike="noStrike">
                <a:solidFill>
                  <a:schemeClr val="dk1"/>
                </a:solidFill>
                <a:latin typeface="Montserrat"/>
                <a:ea typeface="Montserrat"/>
                <a:cs typeface="Montserrat"/>
                <a:sym typeface="Montserrat"/>
              </a:rPr>
              <a:t> pour gagner en crédibilité, et mettre en œuvre ce qui est faisable techniquement en 4 mois.</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ontserrat"/>
                <a:ea typeface="Montserrat"/>
                <a:cs typeface="Montserrat"/>
                <a:sym typeface="Montserrat"/>
              </a:rPr>
              <a:t>En ce qui concerne le </a:t>
            </a:r>
            <a:r>
              <a:rPr b="1" i="0" lang="en-US" sz="1300" u="none" cap="none" strike="noStrike">
                <a:solidFill>
                  <a:srgbClr val="FFFFFF"/>
                </a:solidFill>
                <a:highlight>
                  <a:srgbClr val="0C343D"/>
                </a:highlight>
                <a:latin typeface="Montserrat"/>
                <a:ea typeface="Montserrat"/>
                <a:cs typeface="Montserrat"/>
                <a:sym typeface="Montserrat"/>
              </a:rPr>
              <a:t>périmètre d'exécution</a:t>
            </a:r>
            <a:r>
              <a:rPr b="0" i="0" lang="en-US" sz="1300" u="none" cap="none" strike="noStrike">
                <a:solidFill>
                  <a:schemeClr val="dk1"/>
                </a:solidFill>
                <a:latin typeface="Montserrat"/>
                <a:ea typeface="Montserrat"/>
                <a:cs typeface="Montserrat"/>
                <a:sym typeface="Montserrat"/>
              </a:rPr>
              <a:t>, nous mettons en oeuvre une démarche </a:t>
            </a:r>
            <a:r>
              <a:rPr b="1" i="0" lang="en-US" sz="1300" u="none" cap="none" strike="noStrike">
                <a:solidFill>
                  <a:srgbClr val="FFFFFF"/>
                </a:solidFill>
                <a:highlight>
                  <a:srgbClr val="0C343D"/>
                </a:highlight>
                <a:latin typeface="Montserrat"/>
                <a:ea typeface="Montserrat"/>
                <a:cs typeface="Montserrat"/>
                <a:sym typeface="Montserrat"/>
              </a:rPr>
              <a:t>“from global to specific”</a:t>
            </a:r>
            <a:r>
              <a:rPr b="0" i="0" lang="en-US" sz="1300" u="none" cap="none" strike="noStrike">
                <a:solidFill>
                  <a:schemeClr val="dk1"/>
                </a:solidFill>
                <a:latin typeface="Montserrat"/>
                <a:ea typeface="Montserrat"/>
                <a:cs typeface="Montserrat"/>
                <a:sym typeface="Montserrat"/>
              </a:rPr>
              <a:t> en visant généraliste au début pour affiner ensuite car il est paradoxalement plus aisé, techniquement et méthodologiquement, de </a:t>
            </a:r>
            <a:r>
              <a:rPr b="0" i="1" lang="en-US" sz="1300" u="none" cap="none" strike="noStrike">
                <a:solidFill>
                  <a:schemeClr val="dk1"/>
                </a:solidFill>
                <a:latin typeface="Montserrat"/>
                <a:ea typeface="Montserrat"/>
                <a:cs typeface="Montserrat"/>
                <a:sym typeface="Montserrat"/>
              </a:rPr>
              <a:t>ramasser </a:t>
            </a:r>
            <a:r>
              <a:rPr b="0" i="0" lang="en-US" sz="1300" u="none" cap="none" strike="noStrike">
                <a:solidFill>
                  <a:schemeClr val="dk1"/>
                </a:solidFill>
                <a:latin typeface="Montserrat"/>
                <a:ea typeface="Montserrat"/>
                <a:cs typeface="Montserrat"/>
                <a:sym typeface="Montserrat"/>
              </a:rPr>
              <a:t>largement le plus grand nombre possible d’aides existantes que de n’en proposer que quelques unes. </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ontserrat"/>
                <a:ea typeface="Montserrat"/>
                <a:cs typeface="Montserrat"/>
                <a:sym typeface="Montserrat"/>
              </a:rPr>
              <a:t>Cela permet de plus d’être en ligne avec l’objectif fourni par la lettre de mission le plus rapidement possible. </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sng" cap="none" strike="noStrike">
                <a:solidFill>
                  <a:schemeClr val="dk1"/>
                </a:solidFill>
                <a:latin typeface="Montserrat"/>
                <a:ea typeface="Montserrat"/>
                <a:cs typeface="Montserrat"/>
                <a:sym typeface="Montserrat"/>
              </a:rPr>
              <a:t>Mais le déploiement du MVP se fera par blocs pilotes (géographique ou sectoriels)</a:t>
            </a:r>
            <a:r>
              <a:rPr b="0" i="0" lang="en-US" sz="1300" u="none" cap="none" strike="noStrike">
                <a:solidFill>
                  <a:schemeClr val="dk1"/>
                </a:solidFill>
                <a:latin typeface="Montserrat"/>
                <a:ea typeface="Montserrat"/>
                <a:cs typeface="Montserrat"/>
                <a:sym typeface="Montserrat"/>
              </a:rPr>
              <a:t>.</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Montserrat"/>
                <a:ea typeface="Montserrat"/>
                <a:cs typeface="Montserrat"/>
                <a:sym typeface="Montserrat"/>
              </a:rPr>
              <a:t>Pour la période post-MVP, nous n'avons pas écarté dans le développement d'approfondir certaines cibles en particulier pour augmenter la proposition de valeur sur certains publics.</a:t>
            </a:r>
            <a:endParaRPr b="0"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593" name="Google Shape;593;p30"/>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30"/>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595" name="Google Shape;595;p30"/>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1"/>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1" name="Google Shape;601;p31"/>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602" name="Google Shape;602;p31"/>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02</a:t>
            </a:r>
            <a:endParaRPr b="1" i="0" sz="6400" u="none" cap="none" strike="noStrike">
              <a:solidFill>
                <a:srgbClr val="000000"/>
              </a:solidFill>
              <a:latin typeface="Helvetica Neue"/>
              <a:ea typeface="Helvetica Neue"/>
              <a:cs typeface="Helvetica Neue"/>
              <a:sym typeface="Helvetica Neue"/>
            </a:endParaRPr>
          </a:p>
        </p:txBody>
      </p:sp>
      <p:sp>
        <p:nvSpPr>
          <p:cNvPr id="603" name="Google Shape;603;p31"/>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Solution  </a:t>
            </a:r>
            <a:endParaRPr b="1" i="0" sz="6000" u="none" cap="none" strike="noStrike">
              <a:solidFill>
                <a:srgbClr val="000000"/>
              </a:solidFill>
              <a:latin typeface="Helvetica Neue"/>
              <a:ea typeface="Helvetica Neue"/>
              <a:cs typeface="Helvetica Neue"/>
              <a:sym typeface="Helvetica Neue"/>
            </a:endParaRPr>
          </a:p>
        </p:txBody>
      </p:sp>
      <p:sp>
        <p:nvSpPr>
          <p:cNvPr id="604" name="Google Shape;604;p31"/>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
        <p:nvSpPr>
          <p:cNvPr id="605" name="Google Shape;605;p31"/>
          <p:cNvSpPr txBox="1"/>
          <p:nvPr/>
        </p:nvSpPr>
        <p:spPr>
          <a:xfrm>
            <a:off x="1819950" y="2426925"/>
            <a:ext cx="6624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Proposition de valeur et parcours utilisateurs</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2"/>
          <p:cNvSpPr txBox="1"/>
          <p:nvPr/>
        </p:nvSpPr>
        <p:spPr>
          <a:xfrm>
            <a:off x="937750" y="260400"/>
            <a:ext cx="79773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Proposition de valeur court-terme </a:t>
            </a:r>
            <a:r>
              <a:rPr b="1" i="0" lang="en-US" sz="2400" u="none" cap="none" strike="noStrike">
                <a:solidFill>
                  <a:srgbClr val="000000"/>
                </a:solidFill>
                <a:latin typeface="Helvetica Neue"/>
                <a:ea typeface="Helvetica Neue"/>
                <a:cs typeface="Helvetica Neue"/>
                <a:sym typeface="Helvetica Neue"/>
              </a:rPr>
              <a:t>(mars)</a:t>
            </a:r>
            <a:endParaRPr b="1" i="0" sz="2400" u="none" cap="none" strike="noStrike">
              <a:solidFill>
                <a:srgbClr val="000000"/>
              </a:solidFill>
              <a:latin typeface="Helvetica Neue"/>
              <a:ea typeface="Helvetica Neue"/>
              <a:cs typeface="Helvetica Neue"/>
              <a:sym typeface="Helvetica Neue"/>
            </a:endParaRPr>
          </a:p>
        </p:txBody>
      </p:sp>
      <p:pic>
        <p:nvPicPr>
          <p:cNvPr id="611" name="Google Shape;611;p32"/>
          <p:cNvPicPr preferRelativeResize="0"/>
          <p:nvPr/>
        </p:nvPicPr>
        <p:blipFill rotWithShape="1">
          <a:blip r:embed="rId3">
            <a:alphaModFix/>
          </a:blip>
          <a:srcRect b="0" l="0" r="0" t="0"/>
          <a:stretch/>
        </p:blipFill>
        <p:spPr>
          <a:xfrm>
            <a:off x="3163005" y="952800"/>
            <a:ext cx="3526808" cy="3885901"/>
          </a:xfrm>
          <a:prstGeom prst="rect">
            <a:avLst/>
          </a:prstGeom>
          <a:noFill/>
          <a:ln>
            <a:noFill/>
          </a:ln>
        </p:spPr>
      </p:pic>
      <p:sp>
        <p:nvSpPr>
          <p:cNvPr id="612" name="Google Shape;612;p32"/>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3" name="Google Shape;613;p32"/>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14" name="Google Shape;614;p32"/>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33"/>
          <p:cNvPicPr preferRelativeResize="0"/>
          <p:nvPr/>
        </p:nvPicPr>
        <p:blipFill rotWithShape="1">
          <a:blip r:embed="rId3">
            <a:alphaModFix/>
          </a:blip>
          <a:srcRect b="0" l="13725" r="8724" t="0"/>
          <a:stretch/>
        </p:blipFill>
        <p:spPr>
          <a:xfrm>
            <a:off x="1874225" y="771974"/>
            <a:ext cx="6222475" cy="4227600"/>
          </a:xfrm>
          <a:prstGeom prst="rect">
            <a:avLst/>
          </a:prstGeom>
          <a:noFill/>
          <a:ln>
            <a:noFill/>
          </a:ln>
        </p:spPr>
      </p:pic>
      <p:sp>
        <p:nvSpPr>
          <p:cNvPr id="620" name="Google Shape;620;p33"/>
          <p:cNvSpPr txBox="1"/>
          <p:nvPr/>
        </p:nvSpPr>
        <p:spPr>
          <a:xfrm>
            <a:off x="926250" y="260400"/>
            <a:ext cx="80241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Proposition de valeur moyen-terme</a:t>
            </a:r>
            <a:endParaRPr b="1" i="0" sz="3200" u="none" cap="none" strike="noStrike">
              <a:solidFill>
                <a:srgbClr val="000000"/>
              </a:solidFill>
              <a:latin typeface="Helvetica Neue"/>
              <a:ea typeface="Helvetica Neue"/>
              <a:cs typeface="Helvetica Neue"/>
              <a:sym typeface="Helvetica Neue"/>
            </a:endParaRPr>
          </a:p>
        </p:txBody>
      </p:sp>
      <p:sp>
        <p:nvSpPr>
          <p:cNvPr id="621" name="Google Shape;621;p33"/>
          <p:cNvSpPr txBox="1"/>
          <p:nvPr/>
        </p:nvSpPr>
        <p:spPr>
          <a:xfrm>
            <a:off x="1263150" y="3141075"/>
            <a:ext cx="6922500" cy="4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highlight>
                  <a:srgbClr val="292D78"/>
                </a:highlight>
                <a:latin typeface="Helvetica Neue"/>
                <a:ea typeface="Helvetica Neue"/>
                <a:cs typeface="Helvetica Neue"/>
                <a:sym typeface="Helvetica Neue"/>
              </a:rPr>
              <a:t>PME-ETI, engagez votre transition écologique !</a:t>
            </a:r>
            <a:endParaRPr b="1" i="0" sz="2000" u="none" cap="none" strike="noStrike">
              <a:solidFill>
                <a:srgbClr val="FFFFFF"/>
              </a:solidFill>
              <a:highlight>
                <a:srgbClr val="292D78"/>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FFFFFF"/>
              </a:solidFill>
              <a:highlight>
                <a:srgbClr val="292D78"/>
              </a:highlight>
              <a:latin typeface="Arial"/>
              <a:ea typeface="Arial"/>
              <a:cs typeface="Arial"/>
              <a:sym typeface="Arial"/>
            </a:endParaRPr>
          </a:p>
        </p:txBody>
      </p:sp>
      <p:sp>
        <p:nvSpPr>
          <p:cNvPr id="622" name="Google Shape;622;p33"/>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3" name="Google Shape;623;p33"/>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24" name="Google Shape;624;p33"/>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34"/>
          <p:cNvPicPr preferRelativeResize="0"/>
          <p:nvPr/>
        </p:nvPicPr>
        <p:blipFill rotWithShape="1">
          <a:blip r:embed="rId3">
            <a:alphaModFix/>
          </a:blip>
          <a:srcRect b="0" l="0" r="0" t="0"/>
          <a:stretch/>
        </p:blipFill>
        <p:spPr>
          <a:xfrm>
            <a:off x="1072900" y="519050"/>
            <a:ext cx="7594700" cy="4624450"/>
          </a:xfrm>
          <a:prstGeom prst="rect">
            <a:avLst/>
          </a:prstGeom>
          <a:noFill/>
          <a:ln>
            <a:noFill/>
          </a:ln>
        </p:spPr>
      </p:pic>
      <p:sp>
        <p:nvSpPr>
          <p:cNvPr id="630" name="Google Shape;630;p34"/>
          <p:cNvSpPr txBox="1"/>
          <p:nvPr/>
        </p:nvSpPr>
        <p:spPr>
          <a:xfrm>
            <a:off x="773852" y="150908"/>
            <a:ext cx="539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Parcours utilisateur </a:t>
            </a:r>
            <a:endParaRPr b="1" i="0" sz="3200" u="none" cap="none" strike="noStrike">
              <a:solidFill>
                <a:srgbClr val="000000"/>
              </a:solidFill>
              <a:latin typeface="Helvetica Neue"/>
              <a:ea typeface="Helvetica Neue"/>
              <a:cs typeface="Helvetica Neue"/>
              <a:sym typeface="Helvetica Neue"/>
            </a:endParaRPr>
          </a:p>
        </p:txBody>
      </p:sp>
      <p:sp>
        <p:nvSpPr>
          <p:cNvPr id="631" name="Google Shape;631;p34"/>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2" name="Google Shape;632;p34"/>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33" name="Google Shape;633;p34"/>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35"/>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9" name="Google Shape;639;p35"/>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640" name="Google Shape;640;p35"/>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02</a:t>
            </a:r>
            <a:endParaRPr b="1" i="0" sz="6400" u="none" cap="none" strike="noStrike">
              <a:solidFill>
                <a:srgbClr val="000000"/>
              </a:solidFill>
              <a:latin typeface="Helvetica Neue"/>
              <a:ea typeface="Helvetica Neue"/>
              <a:cs typeface="Helvetica Neue"/>
              <a:sym typeface="Helvetica Neue"/>
            </a:endParaRPr>
          </a:p>
        </p:txBody>
      </p:sp>
      <p:sp>
        <p:nvSpPr>
          <p:cNvPr id="641" name="Google Shape;641;p35"/>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Solution  </a:t>
            </a:r>
            <a:endParaRPr b="1" i="0" sz="6000" u="none" cap="none" strike="noStrike">
              <a:solidFill>
                <a:srgbClr val="000000"/>
              </a:solidFill>
              <a:latin typeface="Helvetica Neue"/>
              <a:ea typeface="Helvetica Neue"/>
              <a:cs typeface="Helvetica Neue"/>
              <a:sym typeface="Helvetica Neue"/>
            </a:endParaRPr>
          </a:p>
        </p:txBody>
      </p:sp>
      <p:sp>
        <p:nvSpPr>
          <p:cNvPr id="642" name="Google Shape;642;p35"/>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
        <p:nvSpPr>
          <p:cNvPr id="643" name="Google Shape;643;p35"/>
          <p:cNvSpPr txBox="1"/>
          <p:nvPr/>
        </p:nvSpPr>
        <p:spPr>
          <a:xfrm>
            <a:off x="1819950" y="2426925"/>
            <a:ext cx="6624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Fonctionnalités</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6"/>
          <p:cNvPicPr preferRelativeResize="0"/>
          <p:nvPr/>
        </p:nvPicPr>
        <p:blipFill rotWithShape="1">
          <a:blip r:embed="rId3">
            <a:alphaModFix/>
          </a:blip>
          <a:srcRect b="0" l="0" r="0" t="0"/>
          <a:stretch/>
        </p:blipFill>
        <p:spPr>
          <a:xfrm>
            <a:off x="987465" y="689375"/>
            <a:ext cx="8073576" cy="4452797"/>
          </a:xfrm>
          <a:prstGeom prst="rect">
            <a:avLst/>
          </a:prstGeom>
          <a:noFill/>
          <a:ln>
            <a:noFill/>
          </a:ln>
        </p:spPr>
      </p:pic>
      <p:sp>
        <p:nvSpPr>
          <p:cNvPr id="649" name="Google Shape;649;p36"/>
          <p:cNvSpPr txBox="1"/>
          <p:nvPr/>
        </p:nvSpPr>
        <p:spPr>
          <a:xfrm>
            <a:off x="938775" y="227125"/>
            <a:ext cx="75711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Fonctionnalités</a:t>
            </a:r>
            <a:endParaRPr b="1" i="0" sz="3200" u="none" cap="none" strike="noStrike">
              <a:solidFill>
                <a:srgbClr val="000000"/>
              </a:solidFill>
              <a:latin typeface="Helvetica Neue"/>
              <a:ea typeface="Helvetica Neue"/>
              <a:cs typeface="Helvetica Neue"/>
              <a:sym typeface="Helvetica Neue"/>
            </a:endParaRPr>
          </a:p>
        </p:txBody>
      </p:sp>
      <p:sp>
        <p:nvSpPr>
          <p:cNvPr id="650" name="Google Shape;650;p36"/>
          <p:cNvSpPr txBox="1"/>
          <p:nvPr/>
        </p:nvSpPr>
        <p:spPr>
          <a:xfrm>
            <a:off x="2739555" y="2452468"/>
            <a:ext cx="1517400" cy="29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FFFFFF"/>
                </a:solidFill>
                <a:highlight>
                  <a:srgbClr val="3D81F0"/>
                </a:highlight>
                <a:latin typeface="Arial"/>
                <a:ea typeface="Arial"/>
                <a:cs typeface="Arial"/>
                <a:sym typeface="Arial"/>
              </a:rPr>
              <a:t>sur une région pilote</a:t>
            </a:r>
            <a:endParaRPr b="0" i="0" sz="800" u="none" cap="none" strike="noStrike">
              <a:solidFill>
                <a:srgbClr val="FFFFFF"/>
              </a:solidFill>
              <a:highlight>
                <a:srgbClr val="3D81F0"/>
              </a:highlight>
              <a:latin typeface="Arial"/>
              <a:ea typeface="Arial"/>
              <a:cs typeface="Arial"/>
              <a:sym typeface="Arial"/>
            </a:endParaRPr>
          </a:p>
        </p:txBody>
      </p:sp>
      <p:sp>
        <p:nvSpPr>
          <p:cNvPr id="651" name="Google Shape;651;p36"/>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2" name="Google Shape;652;p36"/>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53" name="Google Shape;653;p36"/>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7"/>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37"/>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660" name="Google Shape;660;p37"/>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02</a:t>
            </a:r>
            <a:endParaRPr b="1" i="0" sz="6400" u="none" cap="none" strike="noStrike">
              <a:solidFill>
                <a:srgbClr val="000000"/>
              </a:solidFill>
              <a:latin typeface="Helvetica Neue"/>
              <a:ea typeface="Helvetica Neue"/>
              <a:cs typeface="Helvetica Neue"/>
              <a:sym typeface="Helvetica Neue"/>
            </a:endParaRPr>
          </a:p>
        </p:txBody>
      </p:sp>
      <p:sp>
        <p:nvSpPr>
          <p:cNvPr id="661" name="Google Shape;661;p37"/>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Solution  </a:t>
            </a:r>
            <a:endParaRPr b="1" i="0" sz="6000" u="none" cap="none" strike="noStrike">
              <a:solidFill>
                <a:srgbClr val="000000"/>
              </a:solidFill>
              <a:latin typeface="Helvetica Neue"/>
              <a:ea typeface="Helvetica Neue"/>
              <a:cs typeface="Helvetica Neue"/>
              <a:sym typeface="Helvetica Neue"/>
            </a:endParaRPr>
          </a:p>
        </p:txBody>
      </p:sp>
      <p:sp>
        <p:nvSpPr>
          <p:cNvPr id="662" name="Google Shape;662;p37"/>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
        <p:nvSpPr>
          <p:cNvPr id="663" name="Google Shape;663;p37"/>
          <p:cNvSpPr txBox="1"/>
          <p:nvPr/>
        </p:nvSpPr>
        <p:spPr>
          <a:xfrm>
            <a:off x="1819950" y="2426925"/>
            <a:ext cx="66249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Périmètre technique</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 name="Shape 112"/>
        <p:cNvGrpSpPr/>
        <p:nvPr/>
      </p:nvGrpSpPr>
      <p:grpSpPr>
        <a:xfrm>
          <a:off x="0" y="0"/>
          <a:ext cx="0" cy="0"/>
          <a:chOff x="0" y="0"/>
          <a:chExt cx="0" cy="0"/>
        </a:xfrm>
      </p:grpSpPr>
      <p:sp>
        <p:nvSpPr>
          <p:cNvPr id="113" name="Google Shape;113;p4"/>
          <p:cNvSpPr txBox="1"/>
          <p:nvPr/>
        </p:nvSpPr>
        <p:spPr>
          <a:xfrm>
            <a:off x="-100834" y="7384034"/>
            <a:ext cx="2741100" cy="691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Plan du réseau IRIGO</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Angers-Loire Métropole</a:t>
            </a:r>
            <a:endParaRPr b="0" i="0" sz="500" u="none" cap="none" strike="noStrike">
              <a:solidFill>
                <a:srgbClr val="000000"/>
              </a:solidFill>
              <a:latin typeface="Arial"/>
              <a:ea typeface="Arial"/>
              <a:cs typeface="Arial"/>
              <a:sym typeface="Arial"/>
            </a:endParaRPr>
          </a:p>
        </p:txBody>
      </p:sp>
      <p:pic>
        <p:nvPicPr>
          <p:cNvPr descr="Image" id="114" name="Google Shape;114;p4"/>
          <p:cNvPicPr preferRelativeResize="0"/>
          <p:nvPr/>
        </p:nvPicPr>
        <p:blipFill rotWithShape="1">
          <a:blip r:embed="rId3">
            <a:alphaModFix/>
          </a:blip>
          <a:srcRect b="0" l="0" r="76537" t="0"/>
          <a:stretch/>
        </p:blipFill>
        <p:spPr>
          <a:xfrm>
            <a:off x="1052077" y="3095725"/>
            <a:ext cx="2069551" cy="1333300"/>
          </a:xfrm>
          <a:prstGeom prst="rect">
            <a:avLst/>
          </a:prstGeom>
          <a:noFill/>
          <a:ln>
            <a:noFill/>
          </a:ln>
        </p:spPr>
      </p:pic>
      <p:pic>
        <p:nvPicPr>
          <p:cNvPr descr="Image" id="115" name="Google Shape;115;p4"/>
          <p:cNvPicPr preferRelativeResize="0"/>
          <p:nvPr/>
        </p:nvPicPr>
        <p:blipFill rotWithShape="1">
          <a:blip r:embed="rId3">
            <a:alphaModFix/>
          </a:blip>
          <a:srcRect b="0" l="25213" r="52437" t="11979"/>
          <a:stretch/>
        </p:blipFill>
        <p:spPr>
          <a:xfrm>
            <a:off x="2919800" y="2517650"/>
            <a:ext cx="1971225" cy="1173600"/>
          </a:xfrm>
          <a:prstGeom prst="rect">
            <a:avLst/>
          </a:prstGeom>
          <a:noFill/>
          <a:ln>
            <a:noFill/>
          </a:ln>
        </p:spPr>
      </p:pic>
      <p:pic>
        <p:nvPicPr>
          <p:cNvPr descr="Image" id="116" name="Google Shape;116;p4"/>
          <p:cNvPicPr preferRelativeResize="0"/>
          <p:nvPr/>
        </p:nvPicPr>
        <p:blipFill rotWithShape="1">
          <a:blip r:embed="rId3">
            <a:alphaModFix/>
          </a:blip>
          <a:srcRect b="0" l="50000" r="25802" t="0"/>
          <a:stretch/>
        </p:blipFill>
        <p:spPr>
          <a:xfrm>
            <a:off x="4841600" y="1653000"/>
            <a:ext cx="2134301" cy="1333300"/>
          </a:xfrm>
          <a:prstGeom prst="rect">
            <a:avLst/>
          </a:prstGeom>
          <a:noFill/>
          <a:ln>
            <a:noFill/>
          </a:ln>
        </p:spPr>
      </p:pic>
      <p:pic>
        <p:nvPicPr>
          <p:cNvPr descr="Image" id="117" name="Google Shape;117;p4"/>
          <p:cNvPicPr preferRelativeResize="0"/>
          <p:nvPr/>
        </p:nvPicPr>
        <p:blipFill rotWithShape="1">
          <a:blip r:embed="rId3">
            <a:alphaModFix/>
          </a:blip>
          <a:srcRect b="0" l="75802" r="0" t="0"/>
          <a:stretch/>
        </p:blipFill>
        <p:spPr>
          <a:xfrm>
            <a:off x="6747297" y="912950"/>
            <a:ext cx="2134301" cy="1333300"/>
          </a:xfrm>
          <a:prstGeom prst="rect">
            <a:avLst/>
          </a:prstGeom>
          <a:noFill/>
          <a:ln>
            <a:noFill/>
          </a:ln>
        </p:spPr>
      </p:pic>
      <p:sp>
        <p:nvSpPr>
          <p:cNvPr id="118" name="Google Shape;118;p4"/>
          <p:cNvSpPr txBox="1"/>
          <p:nvPr/>
        </p:nvSpPr>
        <p:spPr>
          <a:xfrm>
            <a:off x="877775" y="267450"/>
            <a:ext cx="5621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L’approche “Startup d’Etat”</a:t>
            </a:r>
            <a:endParaRPr b="1" i="0" sz="3200" u="none" cap="none" strike="noStrike">
              <a:solidFill>
                <a:srgbClr val="000000"/>
              </a:solidFill>
              <a:latin typeface="Helvetica Neue"/>
              <a:ea typeface="Helvetica Neue"/>
              <a:cs typeface="Helvetica Neue"/>
              <a:sym typeface="Helvetica Neue"/>
            </a:endParaRPr>
          </a:p>
        </p:txBody>
      </p:sp>
      <p:sp>
        <p:nvSpPr>
          <p:cNvPr id="119" name="Google Shape;119;p4"/>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4"/>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121" name="Google Shape;121;p4"/>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Introduction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8"/>
          <p:cNvSpPr txBox="1"/>
          <p:nvPr/>
        </p:nvSpPr>
        <p:spPr>
          <a:xfrm>
            <a:off x="840452" y="167558"/>
            <a:ext cx="539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Architecture des données</a:t>
            </a:r>
            <a:endParaRPr b="1" i="0" sz="3200" u="none" cap="none" strike="noStrike">
              <a:solidFill>
                <a:srgbClr val="000000"/>
              </a:solidFill>
              <a:latin typeface="Helvetica Neue"/>
              <a:ea typeface="Helvetica Neue"/>
              <a:cs typeface="Helvetica Neue"/>
              <a:sym typeface="Helvetica Neue"/>
            </a:endParaRPr>
          </a:p>
        </p:txBody>
      </p:sp>
      <p:pic>
        <p:nvPicPr>
          <p:cNvPr id="669" name="Google Shape;669;p38"/>
          <p:cNvPicPr preferRelativeResize="0"/>
          <p:nvPr/>
        </p:nvPicPr>
        <p:blipFill rotWithShape="1">
          <a:blip r:embed="rId3">
            <a:alphaModFix/>
          </a:blip>
          <a:srcRect b="0" l="0" r="0" t="0"/>
          <a:stretch/>
        </p:blipFill>
        <p:spPr>
          <a:xfrm>
            <a:off x="1036405" y="920783"/>
            <a:ext cx="7800958" cy="3946942"/>
          </a:xfrm>
          <a:prstGeom prst="rect">
            <a:avLst/>
          </a:prstGeom>
          <a:noFill/>
          <a:ln>
            <a:noFill/>
          </a:ln>
        </p:spPr>
      </p:pic>
      <p:sp>
        <p:nvSpPr>
          <p:cNvPr id="670" name="Google Shape;670;p38"/>
          <p:cNvSpPr txBox="1"/>
          <p:nvPr/>
        </p:nvSpPr>
        <p:spPr>
          <a:xfrm>
            <a:off x="840450" y="735375"/>
            <a:ext cx="5390700" cy="117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Ce schéma montre comment va se structurer la logique de gestion des données de la plateforme. </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671" name="Google Shape;671;p38"/>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38"/>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73" name="Google Shape;673;p38"/>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9"/>
          <p:cNvSpPr txBox="1"/>
          <p:nvPr/>
        </p:nvSpPr>
        <p:spPr>
          <a:xfrm>
            <a:off x="862575" y="227125"/>
            <a:ext cx="75711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Interconnexions avec les partenaires</a:t>
            </a:r>
            <a:endParaRPr b="1" i="0" sz="3200" u="none" cap="none" strike="noStrike">
              <a:solidFill>
                <a:srgbClr val="000000"/>
              </a:solidFill>
              <a:latin typeface="Helvetica Neue"/>
              <a:ea typeface="Helvetica Neue"/>
              <a:cs typeface="Helvetica Neue"/>
              <a:sym typeface="Helvetica Neue"/>
            </a:endParaRPr>
          </a:p>
        </p:txBody>
      </p:sp>
      <p:sp>
        <p:nvSpPr>
          <p:cNvPr id="679" name="Google Shape;679;p39"/>
          <p:cNvSpPr txBox="1"/>
          <p:nvPr/>
        </p:nvSpPr>
        <p:spPr>
          <a:xfrm>
            <a:off x="873753" y="828225"/>
            <a:ext cx="7571100" cy="117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Ce schéma présente sommairement les connexions qu’établira FTE avec les plateformes existantes.</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680" name="Google Shape;680;p39"/>
          <p:cNvPicPr preferRelativeResize="0"/>
          <p:nvPr/>
        </p:nvPicPr>
        <p:blipFill rotWithShape="1">
          <a:blip r:embed="rId3">
            <a:alphaModFix/>
          </a:blip>
          <a:srcRect b="10485" l="5047" r="4820" t="14619"/>
          <a:stretch/>
        </p:blipFill>
        <p:spPr>
          <a:xfrm>
            <a:off x="1274250" y="1427850"/>
            <a:ext cx="7235629" cy="3661351"/>
          </a:xfrm>
          <a:prstGeom prst="rect">
            <a:avLst/>
          </a:prstGeom>
          <a:noFill/>
          <a:ln>
            <a:noFill/>
          </a:ln>
        </p:spPr>
      </p:pic>
      <p:sp>
        <p:nvSpPr>
          <p:cNvPr id="681" name="Google Shape;681;p39"/>
          <p:cNvSpPr txBox="1"/>
          <p:nvPr/>
        </p:nvSpPr>
        <p:spPr>
          <a:xfrm>
            <a:off x="1591450" y="3666600"/>
            <a:ext cx="2140500" cy="99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24A3E"/>
                </a:solidFill>
                <a:latin typeface="Montserrat"/>
                <a:ea typeface="Montserrat"/>
                <a:cs typeface="Montserrat"/>
                <a:sym typeface="Montserrat"/>
              </a:rPr>
              <a:t>Renvoi d’un flux utilisateur qualifié vers les plateformes existantes selon son niveau de qualification</a:t>
            </a:r>
            <a:endParaRPr b="0" i="0" sz="1100" u="none" cap="none" strike="noStrike">
              <a:solidFill>
                <a:srgbClr val="F24A3E"/>
              </a:solidFill>
              <a:latin typeface="Montserrat"/>
              <a:ea typeface="Montserrat"/>
              <a:cs typeface="Montserrat"/>
              <a:sym typeface="Montserrat"/>
            </a:endParaRPr>
          </a:p>
        </p:txBody>
      </p:sp>
      <p:sp>
        <p:nvSpPr>
          <p:cNvPr id="682" name="Google Shape;682;p39"/>
          <p:cNvSpPr txBox="1"/>
          <p:nvPr/>
        </p:nvSpPr>
        <p:spPr>
          <a:xfrm>
            <a:off x="5302300" y="2972400"/>
            <a:ext cx="2140500" cy="4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1A62BB"/>
                </a:solidFill>
                <a:latin typeface="Montserrat"/>
                <a:ea typeface="Montserrat"/>
                <a:cs typeface="Montserrat"/>
                <a:sym typeface="Montserrat"/>
              </a:rPr>
              <a:t>Informations qui remontent sur FTE</a:t>
            </a:r>
            <a:endParaRPr b="0" i="0" sz="1100" u="none" cap="none" strike="noStrike">
              <a:solidFill>
                <a:srgbClr val="1A62BB"/>
              </a:solidFill>
              <a:latin typeface="Montserrat"/>
              <a:ea typeface="Montserrat"/>
              <a:cs typeface="Montserrat"/>
              <a:sym typeface="Montserrat"/>
            </a:endParaRPr>
          </a:p>
        </p:txBody>
      </p:sp>
      <p:sp>
        <p:nvSpPr>
          <p:cNvPr id="683" name="Google Shape;683;p39"/>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39"/>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685" name="Google Shape;685;p39"/>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Solution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0"/>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1" name="Google Shape;691;p40"/>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692" name="Google Shape;692;p40"/>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03</a:t>
            </a:r>
            <a:endParaRPr b="1" i="0" sz="6400" u="none" cap="none" strike="noStrike">
              <a:solidFill>
                <a:srgbClr val="000000"/>
              </a:solidFill>
              <a:latin typeface="Helvetica Neue"/>
              <a:ea typeface="Helvetica Neue"/>
              <a:cs typeface="Helvetica Neue"/>
              <a:sym typeface="Helvetica Neue"/>
            </a:endParaRPr>
          </a:p>
        </p:txBody>
      </p:sp>
      <p:sp>
        <p:nvSpPr>
          <p:cNvPr id="693" name="Google Shape;693;p40"/>
          <p:cNvSpPr txBox="1"/>
          <p:nvPr/>
        </p:nvSpPr>
        <p:spPr>
          <a:xfrm>
            <a:off x="1703425" y="1525500"/>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Déploiement</a:t>
            </a:r>
            <a:endParaRPr b="1" i="0" sz="6000" u="none" cap="none" strike="noStrike">
              <a:solidFill>
                <a:srgbClr val="000000"/>
              </a:solidFill>
              <a:latin typeface="Helvetica Neue"/>
              <a:ea typeface="Helvetica Neue"/>
              <a:cs typeface="Helvetica Neue"/>
              <a:sym typeface="Helvetica Neue"/>
            </a:endParaRPr>
          </a:p>
        </p:txBody>
      </p:sp>
      <p:sp>
        <p:nvSpPr>
          <p:cNvPr id="694" name="Google Shape;694;p40"/>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41"/>
          <p:cNvSpPr txBox="1"/>
          <p:nvPr/>
        </p:nvSpPr>
        <p:spPr>
          <a:xfrm>
            <a:off x="878850" y="231925"/>
            <a:ext cx="80091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La feuille de route des 6 prochains mois</a:t>
            </a:r>
            <a:endParaRPr b="1" i="0" sz="3200" u="none" cap="none" strike="noStrike">
              <a:solidFill>
                <a:srgbClr val="000000"/>
              </a:solidFill>
              <a:latin typeface="Helvetica Neue"/>
              <a:ea typeface="Helvetica Neue"/>
              <a:cs typeface="Helvetica Neue"/>
              <a:sym typeface="Helvetica Neue"/>
            </a:endParaRPr>
          </a:p>
        </p:txBody>
      </p:sp>
      <p:sp>
        <p:nvSpPr>
          <p:cNvPr id="700" name="Google Shape;700;p41"/>
          <p:cNvSpPr txBox="1"/>
          <p:nvPr/>
        </p:nvSpPr>
        <p:spPr>
          <a:xfrm>
            <a:off x="1262493" y="1231750"/>
            <a:ext cx="6862500" cy="111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SemiBold"/>
                <a:ea typeface="Montserrat SemiBold"/>
                <a:cs typeface="Montserrat SemiBold"/>
                <a:sym typeface="Montserrat SemiBold"/>
              </a:rPr>
              <a:t>Offrir un accès à toutes les aides à la TEE</a:t>
            </a:r>
            <a:br>
              <a:rPr b="0" i="0" lang="en-US" sz="1800" u="none" cap="none" strike="noStrike">
                <a:solidFill>
                  <a:srgbClr val="000000"/>
                </a:solidFill>
                <a:latin typeface="Montserrat Medium"/>
                <a:ea typeface="Montserrat Medium"/>
                <a:cs typeface="Montserrat Medium"/>
                <a:sym typeface="Montserrat Medium"/>
              </a:rPr>
            </a:br>
            <a:r>
              <a:rPr b="0" i="0" lang="en-US" sz="1200" u="none" cap="none" strike="noStrike">
                <a:solidFill>
                  <a:srgbClr val="000000"/>
                </a:solidFill>
                <a:latin typeface="Montserrat"/>
                <a:ea typeface="Montserrat"/>
                <a:cs typeface="Montserrat"/>
                <a:sym typeface="Montserrat"/>
              </a:rPr>
              <a:t>Assurer un accès fonctionnel et permanent à une base la plus exhaustive possible regroupant les aides à la TEE, sourcée auprès de l’ensemble des acteurs </a:t>
            </a:r>
            <a:r>
              <a:rPr b="1" i="0" lang="en-US" sz="1200" u="none" cap="none" strike="noStrike">
                <a:solidFill>
                  <a:srgbClr val="FFFFFF"/>
                </a:solidFill>
                <a:highlight>
                  <a:srgbClr val="2B4141"/>
                </a:highlight>
                <a:latin typeface="Montserrat"/>
                <a:ea typeface="Montserrat"/>
                <a:cs typeface="Montserrat"/>
                <a:sym typeface="Montserrat"/>
              </a:rPr>
              <a:t>pour générer un lead qualifié vers le site AGIR et BEL (BPI en ligne)</a:t>
            </a:r>
            <a:endParaRPr b="1" i="0" sz="1200" u="none" cap="none" strike="noStrike">
              <a:solidFill>
                <a:srgbClr val="FFFFFF"/>
              </a:solidFill>
              <a:highlight>
                <a:srgbClr val="2B4141"/>
              </a:highlight>
              <a:latin typeface="Montserrat"/>
              <a:ea typeface="Montserrat"/>
              <a:cs typeface="Montserrat"/>
              <a:sym typeface="Montserrat"/>
            </a:endParaRPr>
          </a:p>
        </p:txBody>
      </p:sp>
      <p:sp>
        <p:nvSpPr>
          <p:cNvPr id="701" name="Google Shape;701;p41"/>
          <p:cNvSpPr txBox="1"/>
          <p:nvPr/>
        </p:nvSpPr>
        <p:spPr>
          <a:xfrm>
            <a:off x="1230243" y="2454249"/>
            <a:ext cx="6862500" cy="111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SemiBold"/>
                <a:ea typeface="Montserrat SemiBold"/>
                <a:cs typeface="Montserrat SemiBold"/>
                <a:sym typeface="Montserrat SemiBold"/>
              </a:rPr>
              <a:t>Etre à l’origine d’action de transition de la part des entreprises</a:t>
            </a:r>
            <a:br>
              <a:rPr b="0" i="0" lang="en-US" sz="2300" u="none" cap="none" strike="noStrike">
                <a:solidFill>
                  <a:srgbClr val="000000"/>
                </a:solidFill>
                <a:latin typeface="Montserrat Medium"/>
                <a:ea typeface="Montserrat Medium"/>
                <a:cs typeface="Montserrat Medium"/>
                <a:sym typeface="Montserrat Medium"/>
              </a:rPr>
            </a:br>
            <a:r>
              <a:rPr b="0" i="0" lang="en-US" sz="1200" u="none" cap="none" strike="noStrike">
                <a:solidFill>
                  <a:srgbClr val="000000"/>
                </a:solidFill>
                <a:latin typeface="Montserrat"/>
                <a:ea typeface="Montserrat"/>
                <a:cs typeface="Montserrat"/>
                <a:sym typeface="Montserrat"/>
              </a:rPr>
              <a:t>Générer des premiers "leads qualifiés" pour les opérateurs ayant mené à des demandes de financements effectives</a:t>
            </a:r>
            <a:endParaRPr b="0" i="0" sz="1200" u="none" cap="none" strike="noStrike">
              <a:solidFill>
                <a:srgbClr val="000000"/>
              </a:solidFill>
              <a:latin typeface="Montserrat"/>
              <a:ea typeface="Montserrat"/>
              <a:cs typeface="Montserrat"/>
              <a:sym typeface="Montserrat"/>
            </a:endParaRPr>
          </a:p>
        </p:txBody>
      </p:sp>
      <p:sp>
        <p:nvSpPr>
          <p:cNvPr id="702" name="Google Shape;702;p41"/>
          <p:cNvSpPr txBox="1"/>
          <p:nvPr/>
        </p:nvSpPr>
        <p:spPr>
          <a:xfrm>
            <a:off x="1262493" y="3524324"/>
            <a:ext cx="6862500" cy="111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SemiBold"/>
                <a:ea typeface="Montserrat SemiBold"/>
                <a:cs typeface="Montserrat SemiBold"/>
                <a:sym typeface="Montserrat SemiBold"/>
              </a:rPr>
              <a:t>Approfondir notre service usager au maximum</a:t>
            </a:r>
            <a:endParaRPr b="0" i="0" sz="16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Montserrat"/>
                <a:ea typeface="Montserrat"/>
                <a:cs typeface="Montserrat"/>
                <a:sym typeface="Montserrat"/>
              </a:rPr>
              <a:t>Tester et consolider la solution auprès des usagers pour nourrir le développement de nouveaux accompagnements</a:t>
            </a:r>
            <a:endParaRPr b="0" i="0" sz="1200" u="none" cap="none" strike="noStrike">
              <a:solidFill>
                <a:srgbClr val="000000"/>
              </a:solidFill>
              <a:latin typeface="Montserrat"/>
              <a:ea typeface="Montserrat"/>
              <a:cs typeface="Montserrat"/>
              <a:sym typeface="Montserrat"/>
            </a:endParaRPr>
          </a:p>
        </p:txBody>
      </p:sp>
      <p:sp>
        <p:nvSpPr>
          <p:cNvPr id="703" name="Google Shape;703;p41"/>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41"/>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705" name="Google Shape;705;p41"/>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Déploiement</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2"/>
          <p:cNvSpPr txBox="1"/>
          <p:nvPr/>
        </p:nvSpPr>
        <p:spPr>
          <a:xfrm>
            <a:off x="878850" y="231925"/>
            <a:ext cx="80091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La feuille de route des 6 prochains mois</a:t>
            </a:r>
            <a:endParaRPr b="1" i="0" sz="3200" u="none" cap="none" strike="noStrike">
              <a:solidFill>
                <a:srgbClr val="000000"/>
              </a:solidFill>
              <a:latin typeface="Helvetica Neue"/>
              <a:ea typeface="Helvetica Neue"/>
              <a:cs typeface="Helvetica Neue"/>
              <a:sym typeface="Helvetica Neue"/>
            </a:endParaRPr>
          </a:p>
        </p:txBody>
      </p:sp>
      <p:sp>
        <p:nvSpPr>
          <p:cNvPr id="711" name="Google Shape;711;p42"/>
          <p:cNvSpPr/>
          <p:nvPr/>
        </p:nvSpPr>
        <p:spPr>
          <a:xfrm>
            <a:off x="1129625" y="2608500"/>
            <a:ext cx="7346100" cy="257700"/>
          </a:xfrm>
          <a:prstGeom prst="rect">
            <a:avLst/>
          </a:prstGeom>
          <a:solidFill>
            <a:srgbClr val="5A78F5">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2" name="Google Shape;712;p42"/>
          <p:cNvGrpSpPr/>
          <p:nvPr/>
        </p:nvGrpSpPr>
        <p:grpSpPr>
          <a:xfrm>
            <a:off x="1356235" y="2608375"/>
            <a:ext cx="257700" cy="257700"/>
            <a:chOff x="1466325" y="1914000"/>
            <a:chExt cx="257700" cy="257700"/>
          </a:xfrm>
        </p:grpSpPr>
        <p:sp>
          <p:nvSpPr>
            <p:cNvPr id="713" name="Google Shape;713;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42"/>
            <p:cNvGrpSpPr/>
            <p:nvPr/>
          </p:nvGrpSpPr>
          <p:grpSpPr>
            <a:xfrm>
              <a:off x="1513143" y="1961503"/>
              <a:ext cx="164211" cy="162624"/>
              <a:chOff x="5049725" y="1435050"/>
              <a:chExt cx="486550" cy="481850"/>
            </a:xfrm>
          </p:grpSpPr>
          <p:sp>
            <p:nvSpPr>
              <p:cNvPr id="715" name="Google Shape;715;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16" name="Google Shape;716;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17" name="Google Shape;717;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18" name="Google Shape;718;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719" name="Google Shape;719;p42"/>
          <p:cNvGrpSpPr/>
          <p:nvPr/>
        </p:nvGrpSpPr>
        <p:grpSpPr>
          <a:xfrm>
            <a:off x="2741254" y="2608375"/>
            <a:ext cx="257700" cy="257700"/>
            <a:chOff x="1466325" y="1914000"/>
            <a:chExt cx="257700" cy="257700"/>
          </a:xfrm>
        </p:grpSpPr>
        <p:sp>
          <p:nvSpPr>
            <p:cNvPr id="720" name="Google Shape;720;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1" name="Google Shape;721;p42"/>
            <p:cNvGrpSpPr/>
            <p:nvPr/>
          </p:nvGrpSpPr>
          <p:grpSpPr>
            <a:xfrm>
              <a:off x="1513143" y="1961503"/>
              <a:ext cx="164211" cy="162624"/>
              <a:chOff x="5049725" y="1435050"/>
              <a:chExt cx="486550" cy="481850"/>
            </a:xfrm>
          </p:grpSpPr>
          <p:sp>
            <p:nvSpPr>
              <p:cNvPr id="722" name="Google Shape;722;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3" name="Google Shape;723;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4" name="Google Shape;724;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5" name="Google Shape;725;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726" name="Google Shape;726;p42"/>
          <p:cNvGrpSpPr/>
          <p:nvPr/>
        </p:nvGrpSpPr>
        <p:grpSpPr>
          <a:xfrm>
            <a:off x="4045819" y="2608375"/>
            <a:ext cx="257700" cy="257700"/>
            <a:chOff x="1466325" y="1914000"/>
            <a:chExt cx="257700" cy="257700"/>
          </a:xfrm>
        </p:grpSpPr>
        <p:sp>
          <p:nvSpPr>
            <p:cNvPr id="727" name="Google Shape;727;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8" name="Google Shape;728;p42"/>
            <p:cNvGrpSpPr/>
            <p:nvPr/>
          </p:nvGrpSpPr>
          <p:grpSpPr>
            <a:xfrm>
              <a:off x="1513143" y="1961503"/>
              <a:ext cx="164211" cy="162624"/>
              <a:chOff x="5049725" y="1435050"/>
              <a:chExt cx="486550" cy="481850"/>
            </a:xfrm>
          </p:grpSpPr>
          <p:sp>
            <p:nvSpPr>
              <p:cNvPr id="729" name="Google Shape;729;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0" name="Google Shape;730;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1" name="Google Shape;731;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2" name="Google Shape;732;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733" name="Google Shape;733;p42"/>
          <p:cNvGrpSpPr/>
          <p:nvPr/>
        </p:nvGrpSpPr>
        <p:grpSpPr>
          <a:xfrm>
            <a:off x="6821699" y="2608375"/>
            <a:ext cx="257700" cy="257700"/>
            <a:chOff x="1466325" y="1914000"/>
            <a:chExt cx="257700" cy="257700"/>
          </a:xfrm>
        </p:grpSpPr>
        <p:sp>
          <p:nvSpPr>
            <p:cNvPr id="734" name="Google Shape;734;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5" name="Google Shape;735;p42"/>
            <p:cNvGrpSpPr/>
            <p:nvPr/>
          </p:nvGrpSpPr>
          <p:grpSpPr>
            <a:xfrm>
              <a:off x="1513143" y="1961503"/>
              <a:ext cx="164211" cy="162624"/>
              <a:chOff x="5049725" y="1435050"/>
              <a:chExt cx="486550" cy="481850"/>
            </a:xfrm>
          </p:grpSpPr>
          <p:sp>
            <p:nvSpPr>
              <p:cNvPr id="736" name="Google Shape;736;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7" name="Google Shape;737;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8" name="Google Shape;738;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39" name="Google Shape;739;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40" name="Google Shape;740;p42"/>
          <p:cNvSpPr txBox="1"/>
          <p:nvPr/>
        </p:nvSpPr>
        <p:spPr>
          <a:xfrm>
            <a:off x="748625" y="1654725"/>
            <a:ext cx="15114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US" sz="1100" u="none" cap="none" strike="noStrike">
                <a:solidFill>
                  <a:srgbClr val="434343"/>
                </a:solidFill>
                <a:latin typeface="Montserrat Medium"/>
                <a:ea typeface="Montserrat Medium"/>
                <a:cs typeface="Montserrat Medium"/>
                <a:sym typeface="Montserrat Medium"/>
              </a:rPr>
              <a:t>Récupérer les aides TEE disponibles (CCI, ADEME, BPI)</a:t>
            </a:r>
            <a:endParaRPr b="0" i="0" sz="1100" u="none" cap="none" strike="noStrike">
              <a:solidFill>
                <a:srgbClr val="434343"/>
              </a:solidFill>
              <a:latin typeface="Montserrat Medium"/>
              <a:ea typeface="Montserrat Medium"/>
              <a:cs typeface="Montserrat Medium"/>
              <a:sym typeface="Montserrat Medium"/>
            </a:endParaRPr>
          </a:p>
        </p:txBody>
      </p:sp>
      <p:sp>
        <p:nvSpPr>
          <p:cNvPr id="741" name="Google Shape;741;p42"/>
          <p:cNvSpPr txBox="1"/>
          <p:nvPr/>
        </p:nvSpPr>
        <p:spPr>
          <a:xfrm>
            <a:off x="2200093" y="1654725"/>
            <a:ext cx="1364100" cy="84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434343"/>
                </a:solidFill>
                <a:latin typeface="Montserrat Medium"/>
                <a:ea typeface="Montserrat Medium"/>
                <a:cs typeface="Montserrat Medium"/>
                <a:sym typeface="Montserrat Medium"/>
              </a:rPr>
              <a:t>Uniformiser en une seule base de données d’aides</a:t>
            </a:r>
            <a:endParaRPr b="0" i="0" sz="1100" u="none" cap="none" strike="noStrike">
              <a:solidFill>
                <a:srgbClr val="434343"/>
              </a:solidFill>
              <a:latin typeface="Montserrat Medium"/>
              <a:ea typeface="Montserrat Medium"/>
              <a:cs typeface="Montserrat Medium"/>
              <a:sym typeface="Montserrat Medium"/>
            </a:endParaRPr>
          </a:p>
          <a:p>
            <a:pPr indent="0" lvl="0" marL="0" marR="0" rtl="0" algn="ctr">
              <a:lnSpc>
                <a:spcPct val="100000"/>
              </a:lnSpc>
              <a:spcBef>
                <a:spcPts val="500"/>
              </a:spcBef>
              <a:spcAft>
                <a:spcPts val="500"/>
              </a:spcAft>
              <a:buClr>
                <a:srgbClr val="000000"/>
              </a:buClr>
              <a:buSzPts val="1100"/>
              <a:buFont typeface="Arial"/>
              <a:buNone/>
            </a:pPr>
            <a:r>
              <a:t/>
            </a:r>
            <a:endParaRPr b="0" i="0" sz="1100" u="none" cap="none" strike="noStrike">
              <a:solidFill>
                <a:srgbClr val="434343"/>
              </a:solidFill>
              <a:latin typeface="Montserrat Medium"/>
              <a:ea typeface="Montserrat Medium"/>
              <a:cs typeface="Montserrat Medium"/>
              <a:sym typeface="Montserrat Medium"/>
            </a:endParaRPr>
          </a:p>
        </p:txBody>
      </p:sp>
      <p:sp>
        <p:nvSpPr>
          <p:cNvPr id="742" name="Google Shape;742;p42"/>
          <p:cNvSpPr txBox="1"/>
          <p:nvPr/>
        </p:nvSpPr>
        <p:spPr>
          <a:xfrm>
            <a:off x="3408035" y="1654725"/>
            <a:ext cx="15114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US" sz="1100" u="none" cap="none" strike="noStrike">
                <a:solidFill>
                  <a:srgbClr val="F24A3E"/>
                </a:solidFill>
                <a:latin typeface="Montserrat Medium"/>
                <a:ea typeface="Montserrat Medium"/>
                <a:cs typeface="Montserrat Medium"/>
                <a:sym typeface="Montserrat Medium"/>
              </a:rPr>
              <a:t>Créer notre parcours qualifié de recherche d’aides</a:t>
            </a:r>
            <a:endParaRPr b="0" i="0" sz="1100" u="none" cap="none" strike="noStrike">
              <a:solidFill>
                <a:srgbClr val="F24A3E"/>
              </a:solidFill>
              <a:latin typeface="Montserrat Medium"/>
              <a:ea typeface="Montserrat Medium"/>
              <a:cs typeface="Montserrat Medium"/>
              <a:sym typeface="Montserrat Medium"/>
            </a:endParaRPr>
          </a:p>
        </p:txBody>
      </p:sp>
      <p:sp>
        <p:nvSpPr>
          <p:cNvPr id="743" name="Google Shape;743;p42"/>
          <p:cNvSpPr txBox="1"/>
          <p:nvPr/>
        </p:nvSpPr>
        <p:spPr>
          <a:xfrm>
            <a:off x="6215071" y="1502325"/>
            <a:ext cx="15114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US" sz="1100" u="none" cap="none" strike="noStrike">
                <a:solidFill>
                  <a:srgbClr val="F24A3E"/>
                </a:solidFill>
                <a:latin typeface="Montserrat Medium"/>
                <a:ea typeface="Montserrat Medium"/>
                <a:cs typeface="Montserrat Medium"/>
                <a:sym typeface="Montserrat Medium"/>
              </a:rPr>
              <a:t>Sélectionner les thématiques / territoires pilotes pour tester le parcours</a:t>
            </a:r>
            <a:endParaRPr b="0" i="0" sz="1100" u="none" cap="none" strike="noStrike">
              <a:solidFill>
                <a:srgbClr val="F24A3E"/>
              </a:solidFill>
              <a:latin typeface="Montserrat Medium"/>
              <a:ea typeface="Montserrat Medium"/>
              <a:cs typeface="Montserrat Medium"/>
              <a:sym typeface="Montserrat Medium"/>
            </a:endParaRPr>
          </a:p>
        </p:txBody>
      </p:sp>
      <p:grpSp>
        <p:nvGrpSpPr>
          <p:cNvPr id="744" name="Google Shape;744;p42"/>
          <p:cNvGrpSpPr/>
          <p:nvPr/>
        </p:nvGrpSpPr>
        <p:grpSpPr>
          <a:xfrm>
            <a:off x="8056823" y="2608375"/>
            <a:ext cx="257700" cy="257700"/>
            <a:chOff x="1466325" y="1914000"/>
            <a:chExt cx="257700" cy="257700"/>
          </a:xfrm>
        </p:grpSpPr>
        <p:sp>
          <p:nvSpPr>
            <p:cNvPr id="745" name="Google Shape;745;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42"/>
            <p:cNvGrpSpPr/>
            <p:nvPr/>
          </p:nvGrpSpPr>
          <p:grpSpPr>
            <a:xfrm>
              <a:off x="1513143" y="1961503"/>
              <a:ext cx="164211" cy="162624"/>
              <a:chOff x="5049725" y="1435050"/>
              <a:chExt cx="486550" cy="481850"/>
            </a:xfrm>
          </p:grpSpPr>
          <p:sp>
            <p:nvSpPr>
              <p:cNvPr id="747" name="Google Shape;747;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48" name="Google Shape;748;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49" name="Google Shape;749;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50" name="Google Shape;750;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51" name="Google Shape;751;p42"/>
          <p:cNvSpPr txBox="1"/>
          <p:nvPr/>
        </p:nvSpPr>
        <p:spPr>
          <a:xfrm>
            <a:off x="7478475" y="1654725"/>
            <a:ext cx="15114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US" sz="1100" u="none" cap="none" strike="noStrike">
                <a:solidFill>
                  <a:srgbClr val="434343"/>
                </a:solidFill>
                <a:latin typeface="Montserrat Medium"/>
                <a:ea typeface="Montserrat Medium"/>
                <a:cs typeface="Montserrat Medium"/>
                <a:sym typeface="Montserrat Medium"/>
              </a:rPr>
              <a:t>Ajuster en fonction des résultats des parcours testés</a:t>
            </a:r>
            <a:endParaRPr b="0" i="0" sz="1100" u="none" cap="none" strike="noStrike">
              <a:solidFill>
                <a:srgbClr val="434343"/>
              </a:solidFill>
              <a:latin typeface="Montserrat Medium"/>
              <a:ea typeface="Montserrat Medium"/>
              <a:cs typeface="Montserrat Medium"/>
              <a:sym typeface="Montserrat Medium"/>
            </a:endParaRPr>
          </a:p>
        </p:txBody>
      </p:sp>
      <p:sp>
        <p:nvSpPr>
          <p:cNvPr id="752" name="Google Shape;752;p42"/>
          <p:cNvSpPr/>
          <p:nvPr/>
        </p:nvSpPr>
        <p:spPr>
          <a:xfrm>
            <a:off x="8488175" y="2608375"/>
            <a:ext cx="257700" cy="257700"/>
          </a:xfrm>
          <a:prstGeom prst="homePlate">
            <a:avLst>
              <a:gd fmla="val 50000" name="adj"/>
            </a:avLst>
          </a:prstGeom>
          <a:solidFill>
            <a:srgbClr val="5A78F5">
              <a:alpha val="3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3" name="Google Shape;753;p42"/>
          <p:cNvCxnSpPr/>
          <p:nvPr/>
        </p:nvCxnSpPr>
        <p:spPr>
          <a:xfrm>
            <a:off x="1084425" y="3217550"/>
            <a:ext cx="2499900" cy="0"/>
          </a:xfrm>
          <a:prstGeom prst="straightConnector1">
            <a:avLst/>
          </a:prstGeom>
          <a:noFill/>
          <a:ln cap="flat" cmpd="sng" w="28575">
            <a:solidFill>
              <a:srgbClr val="000000"/>
            </a:solidFill>
            <a:prstDash val="solid"/>
            <a:round/>
            <a:headEnd len="sm" w="sm" type="none"/>
            <a:tailEnd len="med" w="med" type="triangle"/>
          </a:ln>
        </p:spPr>
      </p:cxnSp>
      <p:sp>
        <p:nvSpPr>
          <p:cNvPr id="754" name="Google Shape;754;p42"/>
          <p:cNvSpPr txBox="1"/>
          <p:nvPr/>
        </p:nvSpPr>
        <p:spPr>
          <a:xfrm>
            <a:off x="1033125" y="3312375"/>
            <a:ext cx="2598600" cy="47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i="0" lang="en-US" sz="1700" u="none" cap="none" strike="noStrike">
                <a:solidFill>
                  <a:srgbClr val="000000"/>
                </a:solidFill>
                <a:latin typeface="Helvetica Neue"/>
                <a:ea typeface="Helvetica Neue"/>
                <a:cs typeface="Helvetica Neue"/>
                <a:sym typeface="Helvetica Neue"/>
              </a:rPr>
              <a:t>A CONSOLIDER</a:t>
            </a:r>
            <a:endParaRPr b="1" i="0" sz="2200" u="none" cap="none" strike="noStrike">
              <a:solidFill>
                <a:srgbClr val="000000"/>
              </a:solidFill>
              <a:latin typeface="Helvetica Neue"/>
              <a:ea typeface="Helvetica Neue"/>
              <a:cs typeface="Helvetica Neue"/>
              <a:sym typeface="Helvetica Neue"/>
            </a:endParaRPr>
          </a:p>
        </p:txBody>
      </p:sp>
      <p:cxnSp>
        <p:nvCxnSpPr>
          <p:cNvPr id="755" name="Google Shape;755;p42"/>
          <p:cNvCxnSpPr/>
          <p:nvPr/>
        </p:nvCxnSpPr>
        <p:spPr>
          <a:xfrm>
            <a:off x="3845575" y="3206450"/>
            <a:ext cx="3717000" cy="0"/>
          </a:xfrm>
          <a:prstGeom prst="straightConnector1">
            <a:avLst/>
          </a:prstGeom>
          <a:noFill/>
          <a:ln cap="flat" cmpd="sng" w="28575">
            <a:solidFill>
              <a:srgbClr val="F24A3E"/>
            </a:solidFill>
            <a:prstDash val="solid"/>
            <a:round/>
            <a:headEnd len="sm" w="sm" type="none"/>
            <a:tailEnd len="med" w="med" type="triangle"/>
          </a:ln>
        </p:spPr>
      </p:cxnSp>
      <p:sp>
        <p:nvSpPr>
          <p:cNvPr id="756" name="Google Shape;756;p42"/>
          <p:cNvSpPr txBox="1"/>
          <p:nvPr/>
        </p:nvSpPr>
        <p:spPr>
          <a:xfrm>
            <a:off x="3845575" y="3312375"/>
            <a:ext cx="3717000" cy="47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1" i="0" lang="en-US" sz="1700" u="none" cap="none" strike="noStrike">
                <a:solidFill>
                  <a:srgbClr val="F24A3E"/>
                </a:solidFill>
                <a:latin typeface="Helvetica Neue"/>
                <a:ea typeface="Helvetica Neue"/>
                <a:cs typeface="Helvetica Neue"/>
                <a:sym typeface="Helvetica Neue"/>
              </a:rPr>
              <a:t>A CONCEVOIR</a:t>
            </a:r>
            <a:endParaRPr b="1" i="0" sz="2200" u="none" cap="none" strike="noStrike">
              <a:solidFill>
                <a:srgbClr val="F24A3E"/>
              </a:solidFill>
              <a:latin typeface="Helvetica Neue"/>
              <a:ea typeface="Helvetica Neue"/>
              <a:cs typeface="Helvetica Neue"/>
              <a:sym typeface="Helvetica Neue"/>
            </a:endParaRPr>
          </a:p>
        </p:txBody>
      </p:sp>
      <p:grpSp>
        <p:nvGrpSpPr>
          <p:cNvPr id="757" name="Google Shape;757;p42"/>
          <p:cNvGrpSpPr/>
          <p:nvPr/>
        </p:nvGrpSpPr>
        <p:grpSpPr>
          <a:xfrm>
            <a:off x="5411056" y="2608375"/>
            <a:ext cx="257700" cy="257700"/>
            <a:chOff x="1466325" y="1914000"/>
            <a:chExt cx="257700" cy="257700"/>
          </a:xfrm>
        </p:grpSpPr>
        <p:sp>
          <p:nvSpPr>
            <p:cNvPr id="758" name="Google Shape;758;p42"/>
            <p:cNvSpPr/>
            <p:nvPr/>
          </p:nvSpPr>
          <p:spPr>
            <a:xfrm>
              <a:off x="1466325" y="1914000"/>
              <a:ext cx="257700" cy="257700"/>
            </a:xfrm>
            <a:prstGeom prst="ellipse">
              <a:avLst/>
            </a:prstGeom>
            <a:solidFill>
              <a:srgbClr val="5A78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 name="Google Shape;759;p42"/>
            <p:cNvGrpSpPr/>
            <p:nvPr/>
          </p:nvGrpSpPr>
          <p:grpSpPr>
            <a:xfrm>
              <a:off x="1513143" y="1961503"/>
              <a:ext cx="164211" cy="162624"/>
              <a:chOff x="5049725" y="1435050"/>
              <a:chExt cx="486550" cy="481850"/>
            </a:xfrm>
          </p:grpSpPr>
          <p:sp>
            <p:nvSpPr>
              <p:cNvPr id="760" name="Google Shape;760;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1" name="Google Shape;761;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2" name="Google Shape;762;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3" name="Google Shape;763;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64" name="Google Shape;764;p42"/>
          <p:cNvSpPr txBox="1"/>
          <p:nvPr/>
        </p:nvSpPr>
        <p:spPr>
          <a:xfrm>
            <a:off x="4714070" y="1502325"/>
            <a:ext cx="16137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US" sz="1100" u="none" cap="none" strike="noStrike">
                <a:solidFill>
                  <a:srgbClr val="F24A3E"/>
                </a:solidFill>
                <a:latin typeface="Montserrat Medium"/>
                <a:ea typeface="Montserrat Medium"/>
                <a:cs typeface="Montserrat Medium"/>
                <a:sym typeface="Montserrat Medium"/>
              </a:rPr>
              <a:t>Déployer la fonctionnalité “Contacter un conseiller” via Place des entreprises</a:t>
            </a:r>
            <a:endParaRPr b="0" i="0" sz="1100" u="none" cap="none" strike="noStrike">
              <a:solidFill>
                <a:srgbClr val="F24A3E"/>
              </a:solidFill>
              <a:latin typeface="Montserrat Medium"/>
              <a:ea typeface="Montserrat Medium"/>
              <a:cs typeface="Montserrat Medium"/>
              <a:sym typeface="Montserrat Medium"/>
            </a:endParaRPr>
          </a:p>
        </p:txBody>
      </p:sp>
      <p:sp>
        <p:nvSpPr>
          <p:cNvPr id="765" name="Google Shape;765;p42"/>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6" name="Google Shape;766;p42"/>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767" name="Google Shape;767;p42"/>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Déploiement</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1" name="Shape 771"/>
        <p:cNvGrpSpPr/>
        <p:nvPr/>
      </p:nvGrpSpPr>
      <p:grpSpPr>
        <a:xfrm>
          <a:off x="0" y="0"/>
          <a:ext cx="0" cy="0"/>
          <a:chOff x="0" y="0"/>
          <a:chExt cx="0" cy="0"/>
        </a:xfrm>
      </p:grpSpPr>
      <p:sp>
        <p:nvSpPr>
          <p:cNvPr id="772" name="Google Shape;772;p43"/>
          <p:cNvSpPr txBox="1"/>
          <p:nvPr/>
        </p:nvSpPr>
        <p:spPr>
          <a:xfrm>
            <a:off x="-100834" y="7384034"/>
            <a:ext cx="2741100" cy="691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Plan du réseau IRIGO</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Angers-Loire Métropole</a:t>
            </a:r>
            <a:endParaRPr b="0" i="0" sz="500" u="none" cap="none" strike="noStrike">
              <a:solidFill>
                <a:srgbClr val="000000"/>
              </a:solidFill>
              <a:latin typeface="Arial"/>
              <a:ea typeface="Arial"/>
              <a:cs typeface="Arial"/>
              <a:sym typeface="Arial"/>
            </a:endParaRPr>
          </a:p>
        </p:txBody>
      </p:sp>
      <p:sp>
        <p:nvSpPr>
          <p:cNvPr id="773" name="Google Shape;773;p43"/>
          <p:cNvSpPr txBox="1"/>
          <p:nvPr/>
        </p:nvSpPr>
        <p:spPr>
          <a:xfrm>
            <a:off x="1030175" y="343650"/>
            <a:ext cx="7910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Helvetica Neue"/>
                <a:ea typeface="Helvetica Neue"/>
                <a:cs typeface="Helvetica Neue"/>
                <a:sym typeface="Helvetica Neue"/>
              </a:rPr>
              <a:t>Comment pouvez-vous nous aider ?</a:t>
            </a:r>
            <a:endParaRPr b="1" i="0" sz="1800" u="none" cap="none" strike="noStrike">
              <a:solidFill>
                <a:srgbClr val="000000"/>
              </a:solidFill>
              <a:latin typeface="Helvetica Neue"/>
              <a:ea typeface="Helvetica Neue"/>
              <a:cs typeface="Helvetica Neue"/>
              <a:sym typeface="Helvetica Neue"/>
            </a:endParaRPr>
          </a:p>
        </p:txBody>
      </p:sp>
      <p:sp>
        <p:nvSpPr>
          <p:cNvPr id="774" name="Google Shape;774;p43"/>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43"/>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776" name="Google Shape;776;p43"/>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Déploiement</a:t>
            </a:r>
            <a:endParaRPr b="1" i="0" sz="2400" u="none" cap="none" strike="noStrike">
              <a:solidFill>
                <a:srgbClr val="FFFFFF"/>
              </a:solidFill>
              <a:latin typeface="Helvetica Neue"/>
              <a:ea typeface="Helvetica Neue"/>
              <a:cs typeface="Helvetica Neue"/>
              <a:sym typeface="Helvetica Neue"/>
            </a:endParaRPr>
          </a:p>
        </p:txBody>
      </p:sp>
      <p:sp>
        <p:nvSpPr>
          <p:cNvPr id="777" name="Google Shape;777;p43"/>
          <p:cNvSpPr txBox="1"/>
          <p:nvPr/>
        </p:nvSpPr>
        <p:spPr>
          <a:xfrm>
            <a:off x="1091975" y="1047750"/>
            <a:ext cx="7910700" cy="371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Montserrat"/>
                <a:ea typeface="Montserrat"/>
                <a:cs typeface="Montserrat"/>
                <a:sym typeface="Montserrat"/>
              </a:rPr>
              <a:t>Collecte des données  </a:t>
            </a:r>
            <a:r>
              <a:rPr b="1" i="0" lang="en-US" sz="1300" u="none" cap="none" strike="noStrike">
                <a:solidFill>
                  <a:srgbClr val="FFFFFF"/>
                </a:solidFill>
                <a:highlight>
                  <a:srgbClr val="2B4141"/>
                </a:highlight>
                <a:latin typeface="Montserrat"/>
                <a:ea typeface="Montserrat"/>
                <a:cs typeface="Montserrat"/>
                <a:sym typeface="Montserrat"/>
              </a:rPr>
              <a:t>Décembre </a:t>
            </a:r>
            <a:endParaRPr b="0" i="0" sz="1300" u="none" cap="none" strike="noStrike">
              <a:solidFill>
                <a:srgbClr val="FFFFFF"/>
              </a:solidFill>
              <a:highlight>
                <a:srgbClr val="2B4141"/>
              </a:highlight>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Récupérer les bases de données des dispositifs et définir les nécessités techniques d’entretien de la future base</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sng" cap="none" strike="noStrike">
                <a:solidFill>
                  <a:srgbClr val="000000"/>
                </a:solidFill>
                <a:latin typeface="Montserrat"/>
                <a:ea typeface="Montserrat"/>
                <a:cs typeface="Montserrat"/>
                <a:sym typeface="Montserrat"/>
              </a:rPr>
              <a:t>Bénéfice</a:t>
            </a:r>
            <a:r>
              <a:rPr b="0" i="0" lang="en-US" sz="1300" u="none" cap="none" strike="noStrike">
                <a:solidFill>
                  <a:srgbClr val="000000"/>
                </a:solidFill>
                <a:latin typeface="Montserrat"/>
                <a:ea typeface="Montserrat"/>
                <a:cs typeface="Montserrat"/>
                <a:sym typeface="Montserrat"/>
              </a:rPr>
              <a:t> : avoir terminé la consolidation de la base la plus exhaustive possible, incluant un processus de mise à jour efficace, pour fin janvier 2021</a:t>
            </a:r>
            <a:endParaRPr b="0" i="0" sz="13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ontserrat"/>
                <a:ea typeface="Montserrat"/>
                <a:cs typeface="Montserrat"/>
                <a:sym typeface="Montserrat"/>
              </a:rPr>
              <a:t>Questions techniques </a:t>
            </a:r>
            <a:r>
              <a:rPr b="1" i="0" lang="en-US" sz="1300" u="none" cap="none" strike="noStrike">
                <a:solidFill>
                  <a:srgbClr val="FFFFFF"/>
                </a:solidFill>
                <a:highlight>
                  <a:srgbClr val="2B4141"/>
                </a:highlight>
                <a:latin typeface="Montserrat"/>
                <a:ea typeface="Montserrat"/>
                <a:cs typeface="Montserrat"/>
                <a:sym typeface="Montserrat"/>
              </a:rPr>
              <a:t>Décembre / Janvier</a:t>
            </a:r>
            <a:endParaRPr b="1" i="0" sz="1300" u="none" cap="none" strike="noStrike">
              <a:solidFill>
                <a:srgbClr val="000000"/>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Données complémentaires sur les aides / thématique (déchet, énergie, …) </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Données sur les entreprises qui consultent les aides </a:t>
            </a:r>
            <a:endParaRPr b="1" i="0" sz="1300" u="none" cap="none" strike="noStrike">
              <a:solidFill>
                <a:srgbClr val="000000"/>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Contact d’entreprises ayant demandé des aides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sng" cap="none" strike="noStrike">
                <a:solidFill>
                  <a:srgbClr val="000000"/>
                </a:solidFill>
                <a:latin typeface="Montserrat"/>
                <a:ea typeface="Montserrat"/>
                <a:cs typeface="Montserrat"/>
                <a:sym typeface="Montserrat"/>
              </a:rPr>
              <a:t>Bénéfice</a:t>
            </a:r>
            <a:r>
              <a:rPr b="0" i="0" lang="en-US" sz="1300" u="none" cap="none" strike="noStrike">
                <a:solidFill>
                  <a:srgbClr val="000000"/>
                </a:solidFill>
                <a:latin typeface="Montserrat"/>
                <a:ea typeface="Montserrat"/>
                <a:cs typeface="Montserrat"/>
                <a:sym typeface="Montserrat"/>
              </a:rPr>
              <a:t> : identifier les manques par thématique et secteurs pour avoir une base complète</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dk1"/>
                </a:solidFill>
                <a:latin typeface="Montserrat"/>
                <a:ea typeface="Montserrat"/>
                <a:cs typeface="Montserrat"/>
                <a:sym typeface="Montserrat"/>
              </a:rPr>
              <a:t>Vision écosystème </a:t>
            </a:r>
            <a:r>
              <a:rPr b="1" i="0" lang="en-US" sz="1300" u="none" cap="none" strike="noStrike">
                <a:solidFill>
                  <a:srgbClr val="FFFFFF"/>
                </a:solidFill>
                <a:highlight>
                  <a:srgbClr val="2B4141"/>
                </a:highlight>
                <a:latin typeface="Montserrat"/>
                <a:ea typeface="Montserrat"/>
                <a:cs typeface="Montserrat"/>
                <a:sym typeface="Montserrat"/>
              </a:rPr>
              <a:t>Janvier</a:t>
            </a:r>
            <a:endParaRPr b="1" i="0" sz="1300" u="none" cap="none" strike="noStrike">
              <a:solidFill>
                <a:srgbClr val="FFFFFF"/>
              </a:solidFill>
              <a:highlight>
                <a:srgbClr val="2B4141"/>
              </a:highlight>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Définir les interconnexions FTE - BEL / AGIR : renvoi des prospects qualifiés</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Définir les besoins de qualification du flux entrant selon votre vision </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000000"/>
              </a:buClr>
              <a:buSzPts val="1300"/>
              <a:buFont typeface="Montserrat"/>
              <a:buChar char="●"/>
            </a:pPr>
            <a:r>
              <a:rPr b="0" i="0" lang="en-US" sz="1300" u="none" cap="none" strike="noStrike">
                <a:solidFill>
                  <a:srgbClr val="000000"/>
                </a:solidFill>
                <a:latin typeface="Montserrat"/>
                <a:ea typeface="Montserrat"/>
                <a:cs typeface="Montserrat"/>
                <a:sym typeface="Montserrat"/>
              </a:rPr>
              <a:t>Echanger sur les outils utiles pour la plateforme, comme les outils de diagnostic pour le parcours utilisateur (existant ou à créer)</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en-US" sz="1300" u="sng" cap="none" strike="noStrike">
                <a:solidFill>
                  <a:schemeClr val="dk1"/>
                </a:solidFill>
                <a:latin typeface="Montserrat"/>
                <a:ea typeface="Montserrat"/>
                <a:cs typeface="Montserrat"/>
                <a:sym typeface="Montserrat"/>
              </a:rPr>
              <a:t>Bénéfice</a:t>
            </a:r>
            <a:r>
              <a:rPr b="0" i="0" lang="en-US" sz="1300" u="none" cap="none" strike="noStrike">
                <a:solidFill>
                  <a:schemeClr val="dk1"/>
                </a:solidFill>
                <a:latin typeface="Montserrat"/>
                <a:ea typeface="Montserrat"/>
                <a:cs typeface="Montserrat"/>
                <a:sym typeface="Montserrat"/>
              </a:rPr>
              <a:t> : fluidifier le parcours utilisateur / collaboration entre les acteurs</a:t>
            </a:r>
            <a:endParaRPr b="0" i="0" sz="1300" u="none" cap="none" strike="noStrike">
              <a:solidFill>
                <a:srgbClr val="000000"/>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44"/>
          <p:cNvSpPr txBox="1"/>
          <p:nvPr/>
        </p:nvSpPr>
        <p:spPr>
          <a:xfrm>
            <a:off x="-100834" y="7384034"/>
            <a:ext cx="2741100" cy="6918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Plan du réseau IRIGO</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Angers-Loire Métropole</a:t>
            </a:r>
            <a:endParaRPr b="0" i="0" sz="500" u="none" cap="none" strike="noStrike">
              <a:solidFill>
                <a:srgbClr val="000000"/>
              </a:solidFill>
              <a:latin typeface="Arial"/>
              <a:ea typeface="Arial"/>
              <a:cs typeface="Arial"/>
              <a:sym typeface="Arial"/>
            </a:endParaRPr>
          </a:p>
        </p:txBody>
      </p:sp>
      <p:sp>
        <p:nvSpPr>
          <p:cNvPr id="783" name="Google Shape;783;p44"/>
          <p:cNvSpPr/>
          <p:nvPr/>
        </p:nvSpPr>
        <p:spPr>
          <a:xfrm rot="-5400000">
            <a:off x="-4277545" y="2539525"/>
            <a:ext cx="91440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p44"/>
          <p:cNvPicPr preferRelativeResize="0"/>
          <p:nvPr/>
        </p:nvPicPr>
        <p:blipFill rotWithShape="1">
          <a:blip r:embed="rId3">
            <a:alphaModFix/>
          </a:blip>
          <a:srcRect b="0" l="0" r="0" t="21875"/>
          <a:stretch/>
        </p:blipFill>
        <p:spPr>
          <a:xfrm rot="-5400000">
            <a:off x="-4277483" y="2539388"/>
            <a:ext cx="9144000" cy="620525"/>
          </a:xfrm>
          <a:prstGeom prst="rect">
            <a:avLst/>
          </a:prstGeom>
          <a:noFill/>
          <a:ln>
            <a:noFill/>
          </a:ln>
        </p:spPr>
      </p:pic>
      <p:pic>
        <p:nvPicPr>
          <p:cNvPr id="785" name="Google Shape;785;p44"/>
          <p:cNvPicPr preferRelativeResize="0"/>
          <p:nvPr/>
        </p:nvPicPr>
        <p:blipFill rotWithShape="1">
          <a:blip r:embed="rId4">
            <a:alphaModFix amt="48000"/>
          </a:blip>
          <a:srcRect b="58469" l="0" r="0" t="0"/>
          <a:stretch/>
        </p:blipFill>
        <p:spPr>
          <a:xfrm rot="-5400000">
            <a:off x="-4286279" y="2547213"/>
            <a:ext cx="9143995" cy="604878"/>
          </a:xfrm>
          <a:prstGeom prst="rect">
            <a:avLst/>
          </a:prstGeom>
          <a:noFill/>
          <a:ln>
            <a:noFill/>
          </a:ln>
        </p:spPr>
      </p:pic>
      <p:sp>
        <p:nvSpPr>
          <p:cNvPr id="786" name="Google Shape;786;p44"/>
          <p:cNvSpPr txBox="1"/>
          <p:nvPr/>
        </p:nvSpPr>
        <p:spPr>
          <a:xfrm rot="-5400000">
            <a:off x="-2405170" y="230700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Déploiement</a:t>
            </a:r>
            <a:endParaRPr b="1" i="0" sz="2400" u="none" cap="none" strike="noStrike">
              <a:solidFill>
                <a:srgbClr val="FFFFFF"/>
              </a:solidFill>
              <a:latin typeface="Helvetica Neue"/>
              <a:ea typeface="Helvetica Neue"/>
              <a:cs typeface="Helvetica Neue"/>
              <a:sym typeface="Helvetica Neue"/>
            </a:endParaRPr>
          </a:p>
        </p:txBody>
      </p:sp>
      <p:sp>
        <p:nvSpPr>
          <p:cNvPr id="787" name="Google Shape;787;p44"/>
          <p:cNvSpPr txBox="1"/>
          <p:nvPr/>
        </p:nvSpPr>
        <p:spPr>
          <a:xfrm>
            <a:off x="877775" y="267450"/>
            <a:ext cx="72162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Helvetica Neue"/>
                <a:ea typeface="Helvetica Neue"/>
                <a:cs typeface="Helvetica Neue"/>
                <a:sym typeface="Helvetica Neue"/>
              </a:rPr>
              <a:t>Les avantages pour les opérateurs </a:t>
            </a:r>
            <a:endParaRPr b="1" i="0" sz="2400" u="none" cap="none" strike="noStrike">
              <a:solidFill>
                <a:srgbClr val="000000"/>
              </a:solidFill>
              <a:latin typeface="Helvetica Neue"/>
              <a:ea typeface="Helvetica Neue"/>
              <a:cs typeface="Helvetica Neue"/>
              <a:sym typeface="Helvetica Neue"/>
            </a:endParaRPr>
          </a:p>
        </p:txBody>
      </p:sp>
      <p:sp>
        <p:nvSpPr>
          <p:cNvPr id="788" name="Google Shape;788;p44"/>
          <p:cNvSpPr txBox="1"/>
          <p:nvPr/>
        </p:nvSpPr>
        <p:spPr>
          <a:xfrm>
            <a:off x="773100" y="989425"/>
            <a:ext cx="8299200" cy="398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a:ea typeface="Montserrat"/>
                <a:cs typeface="Montserrat"/>
                <a:sym typeface="Montserrat"/>
              </a:rPr>
              <a:t>Outre les attributs de simplicité, d’intelligibilité, gain de temps / efforts usagers, </a:t>
            </a:r>
            <a:r>
              <a:rPr b="1" i="0" lang="en-US" sz="1600" u="none" cap="none" strike="noStrike">
                <a:solidFill>
                  <a:srgbClr val="FFFFFF"/>
                </a:solidFill>
                <a:highlight>
                  <a:srgbClr val="0C343D"/>
                </a:highlight>
                <a:latin typeface="Montserrat"/>
                <a:ea typeface="Montserrat"/>
                <a:cs typeface="Montserrat"/>
                <a:sym typeface="Montserrat"/>
              </a:rPr>
              <a:t>France Transition Écologique vise à contribuer positivement à l’activité des opérateurs </a:t>
            </a:r>
            <a:r>
              <a:rPr b="0" i="0" lang="en-US" sz="1600" u="none" cap="none" strike="noStrike">
                <a:solidFill>
                  <a:srgbClr val="000000"/>
                </a:solidFill>
                <a:latin typeface="Montserrat"/>
                <a:ea typeface="Montserrat"/>
                <a:cs typeface="Montserrat"/>
                <a:sym typeface="Montserrat"/>
              </a:rPr>
              <a:t>en offrant : </a:t>
            </a:r>
            <a:endParaRPr b="0"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 Un point d’entrée simple pour les entreprises n’ayant pas encore été “captées” en complément des offres de distribution existantes</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 </a:t>
            </a:r>
            <a:r>
              <a:rPr b="0" i="0" lang="en-US" sz="1400" u="none" cap="none" strike="noStrike">
                <a:solidFill>
                  <a:srgbClr val="000000"/>
                </a:solidFill>
                <a:latin typeface="Montserrat"/>
                <a:ea typeface="Montserrat"/>
                <a:cs typeface="Montserrat"/>
                <a:sym typeface="Montserrat"/>
              </a:rPr>
              <a:t>Une générations de “leads” qualifiés permettant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US" sz="1400" u="none" cap="none" strike="noStrike">
                <a:solidFill>
                  <a:srgbClr val="000000"/>
                </a:solidFill>
                <a:latin typeface="Montserrat"/>
                <a:ea typeface="Montserrat"/>
                <a:cs typeface="Montserrat"/>
                <a:sym typeface="Montserrat"/>
              </a:rPr>
              <a:t>de distribuer efficacement plus de dispositifs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US" sz="1400" u="none" cap="none" strike="noStrike">
                <a:solidFill>
                  <a:srgbClr val="000000"/>
                </a:solidFill>
                <a:latin typeface="Montserrat"/>
                <a:ea typeface="Montserrat"/>
                <a:cs typeface="Montserrat"/>
                <a:sym typeface="Montserrat"/>
              </a:rPr>
              <a:t>de panacher les dispositifs pour les usagers éligibles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US" sz="1400" u="none" cap="none" strike="noStrike">
                <a:solidFill>
                  <a:srgbClr val="000000"/>
                </a:solidFill>
                <a:latin typeface="Montserrat"/>
                <a:ea typeface="Montserrat"/>
                <a:cs typeface="Montserrat"/>
                <a:sym typeface="Montserrat"/>
              </a:rPr>
              <a:t>d’alléger la charge de travail grâce à la qualification en permettant aux opérateurs de se concentrer sur les entreprises éligibles</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 Une vision unifiée de référence des aides disponibles accessibles à un seul endroit et connue par les entreprises et les autres acteurs de la transition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 Des r</a:t>
            </a:r>
            <a:r>
              <a:rPr b="0" i="0" lang="en-US" sz="1400" u="none" cap="none" strike="noStrike">
                <a:solidFill>
                  <a:srgbClr val="000000"/>
                </a:solidFill>
                <a:latin typeface="Montserrat"/>
                <a:ea typeface="Montserrat"/>
                <a:cs typeface="Montserrat"/>
                <a:sym typeface="Montserrat"/>
              </a:rPr>
              <a:t>etours qualitatifs et quantitatifs sur les aides, permis par le parcours utilisateur, et l’animation en communauté des utilisateurs intéressés</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 Des é</a:t>
            </a:r>
            <a:r>
              <a:rPr b="0" i="0" lang="en-US" sz="1400" u="none" cap="none" strike="noStrike">
                <a:solidFill>
                  <a:srgbClr val="000000"/>
                </a:solidFill>
                <a:latin typeface="Montserrat"/>
                <a:ea typeface="Montserrat"/>
                <a:cs typeface="Montserrat"/>
                <a:sym typeface="Montserrat"/>
              </a:rPr>
              <a:t>léments de communication communs à mettre en valeur pour les opérateurs : front uni de l’ensemble des acteurs publics pour la transition écologique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5"/>
          <p:cNvSpPr txBox="1"/>
          <p:nvPr/>
        </p:nvSpPr>
        <p:spPr>
          <a:xfrm>
            <a:off x="878850" y="231925"/>
            <a:ext cx="8145900" cy="13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Pistes de mesures d’impact / indicateurs</a:t>
            </a:r>
            <a:endParaRPr b="1" i="0" sz="1600" u="none" cap="none" strike="noStrike">
              <a:solidFill>
                <a:srgbClr val="000000"/>
              </a:solidFill>
              <a:latin typeface="Helvetica Neue"/>
              <a:ea typeface="Helvetica Neue"/>
              <a:cs typeface="Helvetica Neue"/>
              <a:sym typeface="Helvetica Neue"/>
            </a:endParaRPr>
          </a:p>
        </p:txBody>
      </p:sp>
      <p:sp>
        <p:nvSpPr>
          <p:cNvPr id="794" name="Google Shape;794;p45"/>
          <p:cNvSpPr txBox="1"/>
          <p:nvPr/>
        </p:nvSpPr>
        <p:spPr>
          <a:xfrm>
            <a:off x="1243494" y="3098867"/>
            <a:ext cx="35838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SemiBold"/>
                <a:ea typeface="Montserrat SemiBold"/>
                <a:cs typeface="Montserrat SemiBold"/>
                <a:sym typeface="Montserrat SemiBold"/>
              </a:rPr>
              <a:t>Taux d’obtention finale des aides</a:t>
            </a:r>
            <a:endParaRPr b="0" i="0" sz="1600" u="none" cap="none" strike="noStrike">
              <a:solidFill>
                <a:srgbClr val="000000"/>
              </a:solidFill>
              <a:latin typeface="Montserrat Medium"/>
              <a:ea typeface="Montserrat Medium"/>
              <a:cs typeface="Montserrat Medium"/>
              <a:sym typeface="Montserrat Medium"/>
            </a:endParaRPr>
          </a:p>
          <a:p>
            <a:pPr indent="0" lvl="0" marL="0" marR="0" rtl="0" algn="l">
              <a:lnSpc>
                <a:spcPct val="115000"/>
              </a:lnSpc>
              <a:spcBef>
                <a:spcPts val="0"/>
              </a:spcBef>
              <a:spcAft>
                <a:spcPts val="0"/>
              </a:spcAft>
              <a:buClr>
                <a:srgbClr val="000000"/>
              </a:buClr>
              <a:buSzPts val="1000"/>
              <a:buFont typeface="Arial"/>
              <a:buNone/>
            </a:pPr>
            <a:r>
              <a:rPr b="1" i="0" lang="en-US" sz="1000" u="none" cap="none" strike="noStrike">
                <a:solidFill>
                  <a:srgbClr val="434343"/>
                </a:solidFill>
                <a:latin typeface="Montserrat"/>
                <a:ea typeface="Montserrat"/>
                <a:cs typeface="Montserrat"/>
                <a:sym typeface="Montserrat"/>
              </a:rPr>
              <a:t>Objectif </a:t>
            </a:r>
            <a:r>
              <a:rPr b="0" i="0" lang="en-US" sz="1000" u="none" cap="none" strike="noStrike">
                <a:solidFill>
                  <a:srgbClr val="434343"/>
                </a:solidFill>
                <a:latin typeface="Montserrat"/>
                <a:ea typeface="Montserrat"/>
                <a:cs typeface="Montserrat"/>
                <a:sym typeface="Montserrat"/>
              </a:rPr>
              <a:t>: évaluer la qualité de la qualification du parcours utilisateur et le taux de transformation final des “leads” dirigés vers les opérateurs</a:t>
            </a:r>
            <a:endParaRPr b="0" i="0" sz="1000" u="none" cap="none" strike="noStrike">
              <a:solidFill>
                <a:srgbClr val="434343"/>
              </a:solidFill>
              <a:latin typeface="Montserrat"/>
              <a:ea typeface="Montserrat"/>
              <a:cs typeface="Montserrat"/>
              <a:sym typeface="Montserrat"/>
            </a:endParaRPr>
          </a:p>
        </p:txBody>
      </p:sp>
      <p:sp>
        <p:nvSpPr>
          <p:cNvPr id="795" name="Google Shape;795;p45"/>
          <p:cNvSpPr txBox="1"/>
          <p:nvPr/>
        </p:nvSpPr>
        <p:spPr>
          <a:xfrm>
            <a:off x="5181019" y="3973421"/>
            <a:ext cx="3583800" cy="108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Montserrat SemiBold"/>
                <a:ea typeface="Montserrat SemiBold"/>
                <a:cs typeface="Montserrat SemiBold"/>
                <a:sym typeface="Montserrat SemiBold"/>
              </a:rPr>
              <a:t>Retours qualitatifs : valeur perçue </a:t>
            </a:r>
            <a:br>
              <a:rPr b="0" i="0" lang="en-US" sz="1600" u="none" cap="none" strike="noStrike">
                <a:solidFill>
                  <a:schemeClr val="dk1"/>
                </a:solidFill>
                <a:latin typeface="Montserrat Medium"/>
                <a:ea typeface="Montserrat Medium"/>
                <a:cs typeface="Montserrat Medium"/>
                <a:sym typeface="Montserrat Medium"/>
              </a:rPr>
            </a:br>
            <a:r>
              <a:rPr b="1" i="0" lang="en-US" sz="1000" u="none" cap="none" strike="noStrike">
                <a:solidFill>
                  <a:srgbClr val="434343"/>
                </a:solidFill>
                <a:latin typeface="Montserrat"/>
                <a:ea typeface="Montserrat"/>
                <a:cs typeface="Montserrat"/>
                <a:sym typeface="Montserrat"/>
              </a:rPr>
              <a:t>Objectif </a:t>
            </a:r>
            <a:r>
              <a:rPr b="0" i="0" lang="en-US" sz="1000" u="none" cap="none" strike="noStrike">
                <a:solidFill>
                  <a:srgbClr val="434343"/>
                </a:solidFill>
                <a:latin typeface="Montserrat"/>
                <a:ea typeface="Montserrat"/>
                <a:cs typeface="Montserrat"/>
                <a:sym typeface="Montserrat"/>
              </a:rPr>
              <a:t>: demander aux visiteurs la valeur perçue de la plateforme pour eux (gain de temps, compréhension, demande d’aide, services obtenus)</a:t>
            </a:r>
            <a:endParaRPr b="0" i="0" sz="1400" u="none" cap="none" strike="noStrike">
              <a:solidFill>
                <a:schemeClr val="dk1"/>
              </a:solidFill>
              <a:latin typeface="Montserrat SemiBold"/>
              <a:ea typeface="Montserrat SemiBold"/>
              <a:cs typeface="Montserrat SemiBold"/>
              <a:sym typeface="Montserrat SemiBold"/>
            </a:endParaRPr>
          </a:p>
        </p:txBody>
      </p:sp>
      <p:sp>
        <p:nvSpPr>
          <p:cNvPr id="796" name="Google Shape;796;p45"/>
          <p:cNvSpPr txBox="1"/>
          <p:nvPr/>
        </p:nvSpPr>
        <p:spPr>
          <a:xfrm>
            <a:off x="1264494" y="3973421"/>
            <a:ext cx="3583800" cy="108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Montserrat SemiBold"/>
                <a:ea typeface="Montserrat SemiBold"/>
                <a:cs typeface="Montserrat SemiBold"/>
                <a:sym typeface="Montserrat SemiBold"/>
              </a:rPr>
              <a:t>Taux d’exhaustivité des aides</a:t>
            </a:r>
            <a:br>
              <a:rPr b="0" i="0" lang="en-US" sz="1600" u="none" cap="none" strike="noStrike">
                <a:solidFill>
                  <a:schemeClr val="dk1"/>
                </a:solidFill>
                <a:latin typeface="Montserrat Medium"/>
                <a:ea typeface="Montserrat Medium"/>
                <a:cs typeface="Montserrat Medium"/>
                <a:sym typeface="Montserrat Medium"/>
              </a:rPr>
            </a:br>
            <a:r>
              <a:rPr b="1" i="0" lang="en-US" sz="1000" u="none" cap="none" strike="noStrike">
                <a:solidFill>
                  <a:srgbClr val="434343"/>
                </a:solidFill>
                <a:latin typeface="Montserrat"/>
                <a:ea typeface="Montserrat"/>
                <a:cs typeface="Montserrat"/>
                <a:sym typeface="Montserrat"/>
              </a:rPr>
              <a:t>Objectif </a:t>
            </a:r>
            <a:r>
              <a:rPr b="0" i="0" lang="en-US" sz="1000" u="none" cap="none" strike="noStrike">
                <a:solidFill>
                  <a:srgbClr val="434343"/>
                </a:solidFill>
                <a:latin typeface="Montserrat"/>
                <a:ea typeface="Montserrat"/>
                <a:cs typeface="Montserrat"/>
                <a:sym typeface="Montserrat"/>
              </a:rPr>
              <a:t>: évaluer la capacité de la plateforme à agréger les aides existantes, et fixer des objectifs de complétude et de mise à jour</a:t>
            </a:r>
            <a:endParaRPr b="0" i="0" sz="1200" u="none" cap="none" strike="noStrike">
              <a:solidFill>
                <a:srgbClr val="000000"/>
              </a:solidFill>
              <a:latin typeface="Arial"/>
              <a:ea typeface="Arial"/>
              <a:cs typeface="Arial"/>
              <a:sym typeface="Arial"/>
            </a:endParaRPr>
          </a:p>
        </p:txBody>
      </p:sp>
      <p:sp>
        <p:nvSpPr>
          <p:cNvPr id="797" name="Google Shape;797;p45"/>
          <p:cNvSpPr txBox="1"/>
          <p:nvPr/>
        </p:nvSpPr>
        <p:spPr>
          <a:xfrm>
            <a:off x="5181019" y="1312356"/>
            <a:ext cx="35838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highlight>
                  <a:srgbClr val="0C343D"/>
                </a:highlight>
                <a:latin typeface="Montserrat SemiBold"/>
                <a:ea typeface="Montserrat SemiBold"/>
                <a:cs typeface="Montserrat SemiBold"/>
                <a:sym typeface="Montserrat SemiBold"/>
              </a:rPr>
              <a:t>Nombre de parcours utilisateurs complétés </a:t>
            </a:r>
            <a:endParaRPr b="0" i="0" sz="1800" u="none" cap="none" strike="noStrike">
              <a:solidFill>
                <a:srgbClr val="000000"/>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Montserrat"/>
                <a:ea typeface="Montserrat"/>
                <a:cs typeface="Montserrat"/>
                <a:sym typeface="Montserrat"/>
              </a:rPr>
              <a:t>Objectif </a:t>
            </a:r>
            <a:r>
              <a:rPr b="0" i="0" lang="en-US" sz="1200" u="none" cap="none" strike="noStrike">
                <a:solidFill>
                  <a:srgbClr val="434343"/>
                </a:solidFill>
                <a:latin typeface="Montserrat"/>
                <a:ea typeface="Montserrat"/>
                <a:cs typeface="Montserrat"/>
                <a:sym typeface="Montserrat"/>
              </a:rPr>
              <a:t>: évaluer l’impact complet (sensibilisation, pédagogie, engagement et financement) du site</a:t>
            </a:r>
            <a:endParaRPr b="0" i="0" sz="1200" u="none" cap="none" strike="noStrike">
              <a:solidFill>
                <a:srgbClr val="434343"/>
              </a:solidFill>
              <a:latin typeface="Montserrat"/>
              <a:ea typeface="Montserrat"/>
              <a:cs typeface="Montserrat"/>
              <a:sym typeface="Montserrat"/>
            </a:endParaRPr>
          </a:p>
        </p:txBody>
      </p:sp>
      <p:sp>
        <p:nvSpPr>
          <p:cNvPr id="798" name="Google Shape;798;p45"/>
          <p:cNvSpPr txBox="1"/>
          <p:nvPr/>
        </p:nvSpPr>
        <p:spPr>
          <a:xfrm>
            <a:off x="5181019" y="3098867"/>
            <a:ext cx="3583800" cy="96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SemiBold"/>
                <a:ea typeface="Montserrat SemiBold"/>
                <a:cs typeface="Montserrat SemiBold"/>
                <a:sym typeface="Montserrat SemiBold"/>
              </a:rPr>
              <a:t>Taux d’usage des fonctionnalités</a:t>
            </a:r>
            <a:br>
              <a:rPr b="0" i="0" lang="en-US" sz="1600" u="none" cap="none" strike="noStrike">
                <a:solidFill>
                  <a:srgbClr val="000000"/>
                </a:solidFill>
                <a:latin typeface="Montserrat Medium"/>
                <a:ea typeface="Montserrat Medium"/>
                <a:cs typeface="Montserrat Medium"/>
                <a:sym typeface="Montserrat Medium"/>
              </a:rPr>
            </a:br>
            <a:r>
              <a:rPr b="1" i="0" lang="en-US" sz="1000" u="none" cap="none" strike="noStrike">
                <a:solidFill>
                  <a:srgbClr val="434343"/>
                </a:solidFill>
                <a:latin typeface="Montserrat"/>
                <a:ea typeface="Montserrat"/>
                <a:cs typeface="Montserrat"/>
                <a:sym typeface="Montserrat"/>
              </a:rPr>
              <a:t>Objectif </a:t>
            </a:r>
            <a:r>
              <a:rPr b="0" i="0" lang="en-US" sz="1000" u="none" cap="none" strike="noStrike">
                <a:solidFill>
                  <a:srgbClr val="434343"/>
                </a:solidFill>
                <a:latin typeface="Montserrat"/>
                <a:ea typeface="Montserrat"/>
                <a:cs typeface="Montserrat"/>
                <a:sym typeface="Montserrat"/>
              </a:rPr>
              <a:t>: évaluer la pertinence et le besoin des entreprises vis à vis des fonctionnalités proposées sur la plateforme </a:t>
            </a:r>
            <a:endParaRPr b="0" i="0" sz="1000" u="none" cap="none" strike="noStrike">
              <a:solidFill>
                <a:srgbClr val="434343"/>
              </a:solidFill>
              <a:latin typeface="Montserrat"/>
              <a:ea typeface="Montserrat"/>
              <a:cs typeface="Montserrat"/>
              <a:sym typeface="Montserrat"/>
            </a:endParaRPr>
          </a:p>
        </p:txBody>
      </p:sp>
      <p:sp>
        <p:nvSpPr>
          <p:cNvPr id="799" name="Google Shape;799;p45"/>
          <p:cNvSpPr txBox="1"/>
          <p:nvPr/>
        </p:nvSpPr>
        <p:spPr>
          <a:xfrm>
            <a:off x="750353" y="966917"/>
            <a:ext cx="4526100" cy="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Montserrat"/>
              <a:buChar char="●"/>
            </a:pPr>
            <a:r>
              <a:rPr b="1" i="0" lang="en-US" sz="1700" u="none" cap="none" strike="noStrike">
                <a:solidFill>
                  <a:schemeClr val="dk1"/>
                </a:solidFill>
                <a:latin typeface="Montserrat"/>
                <a:ea typeface="Montserrat"/>
                <a:cs typeface="Montserrat"/>
                <a:sym typeface="Montserrat"/>
              </a:rPr>
              <a:t>Mesures d’impact à 6 mois</a:t>
            </a:r>
            <a:endParaRPr b="1" i="0" sz="17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Montserrat SemiBold"/>
                <a:ea typeface="Montserrat SemiBold"/>
                <a:cs typeface="Montserrat SemiBold"/>
                <a:sym typeface="Montserrat SemiBold"/>
              </a:rPr>
              <a:t>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p:txBody>
      </p:sp>
      <p:sp>
        <p:nvSpPr>
          <p:cNvPr id="800" name="Google Shape;800;p45"/>
          <p:cNvSpPr txBox="1"/>
          <p:nvPr/>
        </p:nvSpPr>
        <p:spPr>
          <a:xfrm>
            <a:off x="786294" y="2706557"/>
            <a:ext cx="4526100" cy="36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Arial"/>
              <a:buChar char="●"/>
            </a:pPr>
            <a:r>
              <a:rPr b="1" i="0" lang="en-US" sz="1700" u="none" cap="none" strike="noStrike">
                <a:solidFill>
                  <a:schemeClr val="dk1"/>
                </a:solidFill>
                <a:latin typeface="Montserrat"/>
                <a:ea typeface="Montserrat"/>
                <a:cs typeface="Montserrat"/>
                <a:sym typeface="Montserrat"/>
              </a:rPr>
              <a:t>Quelques exemples d’indicateurs</a:t>
            </a:r>
            <a:r>
              <a:rPr b="0" i="0" lang="en-US" sz="1600" u="none" cap="none" strike="noStrike">
                <a:solidFill>
                  <a:schemeClr val="dk1"/>
                </a:solidFill>
                <a:latin typeface="Montserrat SemiBold"/>
                <a:ea typeface="Montserrat SemiBold"/>
                <a:cs typeface="Montserrat SemiBold"/>
                <a:sym typeface="Montserrat SemiBold"/>
              </a:rPr>
              <a:t>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Montserrat SemiBold"/>
              <a:ea typeface="Montserrat SemiBold"/>
              <a:cs typeface="Montserrat SemiBold"/>
              <a:sym typeface="Montserrat SemiBold"/>
            </a:endParaRPr>
          </a:p>
        </p:txBody>
      </p:sp>
      <p:sp>
        <p:nvSpPr>
          <p:cNvPr id="801" name="Google Shape;801;p45"/>
          <p:cNvSpPr txBox="1"/>
          <p:nvPr/>
        </p:nvSpPr>
        <p:spPr>
          <a:xfrm>
            <a:off x="1243494" y="1354656"/>
            <a:ext cx="3583800" cy="8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highlight>
                  <a:srgbClr val="0C343D"/>
                </a:highlight>
                <a:latin typeface="Montserrat SemiBold"/>
                <a:ea typeface="Montserrat SemiBold"/>
                <a:cs typeface="Montserrat SemiBold"/>
                <a:sym typeface="Montserrat SemiBold"/>
              </a:rPr>
              <a:t>Nombre de financements déclenchés (et taux/visiteurs)</a:t>
            </a:r>
            <a:br>
              <a:rPr b="0" i="0" lang="en-US" sz="1800" u="none" cap="none" strike="noStrike">
                <a:solidFill>
                  <a:srgbClr val="0C343D"/>
                </a:solidFill>
                <a:highlight>
                  <a:srgbClr val="0C343D"/>
                </a:highlight>
                <a:latin typeface="Montserrat Medium"/>
                <a:ea typeface="Montserrat Medium"/>
                <a:cs typeface="Montserrat Medium"/>
                <a:sym typeface="Montserrat Medium"/>
              </a:rPr>
            </a:br>
            <a:endParaRPr b="0" i="0" sz="500" u="none" cap="none" strike="noStrike">
              <a:solidFill>
                <a:srgbClr val="0C343D"/>
              </a:solidFill>
              <a:highlight>
                <a:srgbClr val="0C343D"/>
              </a:highlight>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Montserrat"/>
                <a:ea typeface="Montserrat"/>
                <a:cs typeface="Montserrat"/>
                <a:sym typeface="Montserrat"/>
              </a:rPr>
              <a:t>Objectif </a:t>
            </a:r>
            <a:r>
              <a:rPr b="0" i="0" lang="en-US" sz="1200" u="none" cap="none" strike="noStrike">
                <a:solidFill>
                  <a:srgbClr val="434343"/>
                </a:solidFill>
                <a:latin typeface="Montserrat"/>
                <a:ea typeface="Montserrat"/>
                <a:cs typeface="Montserrat"/>
                <a:sym typeface="Montserrat"/>
              </a:rPr>
              <a:t>: évaluer la capacité de la plateforme à engager les entreprises dans une transition avec soutien public financier</a:t>
            </a:r>
            <a:endParaRPr b="0" i="0" sz="1200" u="none" cap="none" strike="noStrike">
              <a:solidFill>
                <a:srgbClr val="434343"/>
              </a:solidFill>
              <a:latin typeface="Montserrat"/>
              <a:ea typeface="Montserrat"/>
              <a:cs typeface="Montserrat"/>
              <a:sym typeface="Montserrat"/>
            </a:endParaRPr>
          </a:p>
        </p:txBody>
      </p:sp>
      <p:sp>
        <p:nvSpPr>
          <p:cNvPr id="802" name="Google Shape;802;p45"/>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3" name="Google Shape;803;p45"/>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804" name="Google Shape;804;p45"/>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Déploiement</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6"/>
          <p:cNvSpPr txBox="1"/>
          <p:nvPr/>
        </p:nvSpPr>
        <p:spPr>
          <a:xfrm>
            <a:off x="1004275" y="267425"/>
            <a:ext cx="46941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L’équipe FTE</a:t>
            </a:r>
            <a:endParaRPr b="1" i="0" sz="3200" u="none" cap="none" strike="noStrike">
              <a:solidFill>
                <a:srgbClr val="000000"/>
              </a:solidFill>
              <a:latin typeface="Helvetica Neue"/>
              <a:ea typeface="Helvetica Neue"/>
              <a:cs typeface="Helvetica Neue"/>
              <a:sym typeface="Helvetica Neue"/>
            </a:endParaRPr>
          </a:p>
        </p:txBody>
      </p:sp>
      <p:sp>
        <p:nvSpPr>
          <p:cNvPr id="810" name="Google Shape;810;p46"/>
          <p:cNvSpPr txBox="1"/>
          <p:nvPr/>
        </p:nvSpPr>
        <p:spPr>
          <a:xfrm>
            <a:off x="1079291" y="1291166"/>
            <a:ext cx="4436400" cy="27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Gregory Grellet</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Directeur du programme</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Light"/>
                <a:ea typeface="Helvetica Neue Light"/>
                <a:cs typeface="Helvetica Neue Light"/>
                <a:sym typeface="Helvetica Neue Light"/>
              </a:rPr>
              <a:t>gregory.grellet@developpement-durable.gouv.fr</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Cédric Merouani</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Développeur </a:t>
            </a:r>
            <a:r>
              <a:rPr b="0" i="0" lang="en-US" sz="1400" u="none" cap="none" strike="noStrike">
                <a:solidFill>
                  <a:schemeClr val="dk1"/>
                </a:solidFill>
                <a:latin typeface="Helvetica Neue"/>
                <a:ea typeface="Helvetica Neue"/>
                <a:cs typeface="Helvetica Neue"/>
                <a:sym typeface="Helvetica Neue"/>
              </a:rPr>
              <a:t>Full stack</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Symfony / Docker / React.js</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Helvetica Neue Light"/>
                <a:ea typeface="Helvetica Neue Light"/>
                <a:cs typeface="Helvetica Neue Light"/>
                <a:sym typeface="Helvetica Neue Light"/>
              </a:rPr>
              <a:t>cedric.merouani@developpement-durable.gouv.fr</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Adrien Laville</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Accompagnement méthodologique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beta.gouv/start-up d’Etat</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811" name="Google Shape;811;p46"/>
          <p:cNvSpPr txBox="1"/>
          <p:nvPr/>
        </p:nvSpPr>
        <p:spPr>
          <a:xfrm>
            <a:off x="4814275" y="1291175"/>
            <a:ext cx="4062900" cy="18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Helvetica Neue"/>
                <a:ea typeface="Helvetica Neue"/>
                <a:cs typeface="Helvetica Neue"/>
                <a:sym typeface="Helvetica Neue"/>
              </a:rPr>
              <a:t>Nadim Bel Lallahom</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Helvetica Neue"/>
                <a:ea typeface="Helvetica Neue"/>
                <a:cs typeface="Helvetica Neue"/>
                <a:sym typeface="Helvetica Neue"/>
              </a:rPr>
              <a:t>Designer d’interface et de services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US" sz="1200" u="none" cap="none" strike="noStrike">
                <a:solidFill>
                  <a:schemeClr val="dk1"/>
                </a:solidFill>
                <a:latin typeface="Helvetica Neue Light"/>
                <a:ea typeface="Helvetica Neue Light"/>
                <a:cs typeface="Helvetica Neue Light"/>
                <a:sym typeface="Helvetica Neue Light"/>
              </a:rPr>
              <a:t>nadim.bel-lallahom@developpement-durable.gouv.fr</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Marie Ramon Daré</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Helvetica Neue"/>
                <a:ea typeface="Helvetica Neue"/>
                <a:cs typeface="Helvetica Neue"/>
                <a:sym typeface="Helvetica Neue"/>
              </a:rPr>
              <a:t>Designer UX / UI</a:t>
            </a:r>
            <a:br>
              <a:rPr b="0" i="0" lang="en-US" sz="1400" u="none" cap="none" strike="noStrike">
                <a:solidFill>
                  <a:srgbClr val="000000"/>
                </a:solidFill>
                <a:latin typeface="Helvetica Neue"/>
                <a:ea typeface="Helvetica Neue"/>
                <a:cs typeface="Helvetica Neue"/>
                <a:sym typeface="Helvetica Neue"/>
              </a:rPr>
            </a:br>
            <a:r>
              <a:rPr b="0" i="0" lang="en-US" sz="1200" u="none" cap="none" strike="noStrike">
                <a:solidFill>
                  <a:schemeClr val="dk1"/>
                </a:solidFill>
                <a:latin typeface="Helvetica Neue Light"/>
                <a:ea typeface="Helvetica Neue Light"/>
                <a:cs typeface="Helvetica Neue Light"/>
                <a:sym typeface="Helvetica Neue Light"/>
              </a:rPr>
              <a:t>marie.ramon-dare@developpement-durable.gouv.fr</a:t>
            </a:r>
            <a:endParaRPr b="0" i="1" sz="1200" u="none" cap="none" strike="noStrike">
              <a:solidFill>
                <a:srgbClr val="000000"/>
              </a:solidFill>
              <a:latin typeface="Helvetica Neue"/>
              <a:ea typeface="Helvetica Neue"/>
              <a:cs typeface="Helvetica Neue"/>
              <a:sym typeface="Helvetica Neue"/>
            </a:endParaRPr>
          </a:p>
        </p:txBody>
      </p:sp>
      <p:sp>
        <p:nvSpPr>
          <p:cNvPr id="812" name="Google Shape;812;p46"/>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3" name="Google Shape;813;p46"/>
          <p:cNvPicPr preferRelativeResize="0"/>
          <p:nvPr/>
        </p:nvPicPr>
        <p:blipFill rotWithShape="1">
          <a:blip r:embed="rId3">
            <a:alphaModFix amt="48000"/>
          </a:blip>
          <a:srcRect b="58469" l="0" r="0" t="0"/>
          <a:stretch/>
        </p:blipFill>
        <p:spPr>
          <a:xfrm rot="-5400000">
            <a:off x="-2296351" y="2275709"/>
            <a:ext cx="5181605" cy="604878"/>
          </a:xfrm>
          <a:prstGeom prst="rect">
            <a:avLst/>
          </a:prstGeom>
          <a:noFill/>
          <a:ln>
            <a:noFill/>
          </a:ln>
        </p:spPr>
      </p:pic>
      <p:sp>
        <p:nvSpPr>
          <p:cNvPr id="814" name="Google Shape;814;p46"/>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L’équipe FTE</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47"/>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0" name="Google Shape;820;p47"/>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821" name="Google Shape;821;p47"/>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t/>
            </a:r>
            <a:endParaRPr b="1" i="0" sz="6400" u="none" cap="none" strike="noStrike">
              <a:solidFill>
                <a:srgbClr val="000000"/>
              </a:solidFill>
              <a:latin typeface="Helvetica Neue"/>
              <a:ea typeface="Helvetica Neue"/>
              <a:cs typeface="Helvetica Neue"/>
              <a:sym typeface="Helvetica Neue"/>
            </a:endParaRPr>
          </a:p>
        </p:txBody>
      </p:sp>
      <p:sp>
        <p:nvSpPr>
          <p:cNvPr id="822" name="Google Shape;822;p47"/>
          <p:cNvSpPr txBox="1"/>
          <p:nvPr/>
        </p:nvSpPr>
        <p:spPr>
          <a:xfrm>
            <a:off x="1703425" y="1525500"/>
            <a:ext cx="5459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Annexes  </a:t>
            </a:r>
            <a:endParaRPr b="1" i="0" sz="6000" u="none" cap="none" strike="noStrike">
              <a:solidFill>
                <a:srgbClr val="000000"/>
              </a:solidFill>
              <a:latin typeface="Helvetica Neue"/>
              <a:ea typeface="Helvetica Neue"/>
              <a:cs typeface="Helvetica Neue"/>
              <a:sym typeface="Helvetica Neue"/>
            </a:endParaRPr>
          </a:p>
        </p:txBody>
      </p:sp>
      <p:sp>
        <p:nvSpPr>
          <p:cNvPr id="823" name="Google Shape;823;p47"/>
          <p:cNvSpPr txBox="1"/>
          <p:nvPr/>
        </p:nvSpPr>
        <p:spPr>
          <a:xfrm>
            <a:off x="1819950" y="2426925"/>
            <a:ext cx="53433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Restitution Kantar</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graphicFrame>
        <p:nvGraphicFramePr>
          <p:cNvPr id="126" name="Google Shape;126;p5"/>
          <p:cNvGraphicFramePr/>
          <p:nvPr/>
        </p:nvGraphicFramePr>
        <p:xfrm>
          <a:off x="677131" y="1087577"/>
          <a:ext cx="3000000" cy="3000000"/>
        </p:xfrm>
        <a:graphic>
          <a:graphicData uri="http://schemas.openxmlformats.org/drawingml/2006/table">
            <a:tbl>
              <a:tblPr>
                <a:noFill/>
                <a:tableStyleId>{2B3089EC-1249-42F7-852F-4C293C68523B}</a:tableStyleId>
              </a:tblPr>
              <a:tblGrid>
                <a:gridCol w="996275"/>
                <a:gridCol w="1112675"/>
                <a:gridCol w="1112650"/>
                <a:gridCol w="1009250"/>
                <a:gridCol w="957475"/>
                <a:gridCol w="932200"/>
                <a:gridCol w="1035350"/>
                <a:gridCol w="868225"/>
              </a:tblGrid>
              <a:tr h="3820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Octobre</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Novembre</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Décembre</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Janvier</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Février</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Mars</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Avril</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999999"/>
                          </a:solidFill>
                          <a:latin typeface="Helvetica Neue"/>
                          <a:ea typeface="Helvetica Neue"/>
                          <a:cs typeface="Helvetica Neue"/>
                          <a:sym typeface="Helvetica Neue"/>
                        </a:rPr>
                        <a:t>Mai</a:t>
                      </a:r>
                      <a:endParaRPr sz="1200" u="none" cap="none" strike="noStrike">
                        <a:solidFill>
                          <a:srgbClr val="999999"/>
                        </a:solidFill>
                        <a:latin typeface="Helvetica Neue"/>
                        <a:ea typeface="Helvetica Neue"/>
                        <a:cs typeface="Helvetica Neue"/>
                        <a:sym typeface="Helvetica Neue"/>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78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7" name="Google Shape;127;p5"/>
          <p:cNvSpPr txBox="1"/>
          <p:nvPr/>
        </p:nvSpPr>
        <p:spPr>
          <a:xfrm>
            <a:off x="620808" y="1530927"/>
            <a:ext cx="10203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accent5"/>
                </a:solidFill>
                <a:latin typeface="Helvetica Neue"/>
                <a:ea typeface="Helvetica Neue"/>
                <a:cs typeface="Helvetica Neue"/>
                <a:sym typeface="Helvetica Neue"/>
              </a:rPr>
              <a:t>Investigation</a:t>
            </a:r>
            <a:endParaRPr b="1" i="0" sz="1000" u="none" cap="none" strike="noStrike">
              <a:solidFill>
                <a:schemeClr val="accent5"/>
              </a:solidFill>
              <a:latin typeface="Helvetica Neue"/>
              <a:ea typeface="Helvetica Neue"/>
              <a:cs typeface="Helvetica Neue"/>
              <a:sym typeface="Helvetica Neue"/>
            </a:endParaRPr>
          </a:p>
        </p:txBody>
      </p:sp>
      <p:grpSp>
        <p:nvGrpSpPr>
          <p:cNvPr id="128" name="Google Shape;128;p5"/>
          <p:cNvGrpSpPr/>
          <p:nvPr/>
        </p:nvGrpSpPr>
        <p:grpSpPr>
          <a:xfrm>
            <a:off x="628500" y="1839467"/>
            <a:ext cx="3270325" cy="540805"/>
            <a:chOff x="498285" y="1911550"/>
            <a:chExt cx="3270325" cy="540805"/>
          </a:xfrm>
        </p:grpSpPr>
        <p:sp>
          <p:nvSpPr>
            <p:cNvPr id="129" name="Google Shape;129;p5"/>
            <p:cNvSpPr txBox="1"/>
            <p:nvPr/>
          </p:nvSpPr>
          <p:spPr>
            <a:xfrm>
              <a:off x="498285" y="2010408"/>
              <a:ext cx="10449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accent5"/>
                  </a:solidFill>
                  <a:latin typeface="Helvetica Neue"/>
                  <a:ea typeface="Helvetica Neue"/>
                  <a:cs typeface="Helvetica Neue"/>
                  <a:sym typeface="Helvetica Neue"/>
                </a:rPr>
                <a:t>14/10 </a:t>
              </a:r>
              <a:endParaRPr b="1" i="0" sz="700" u="none" cap="none" strike="noStrike">
                <a:solidFill>
                  <a:schemeClr val="accent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accent5"/>
                  </a:solidFill>
                  <a:latin typeface="Helvetica Neue"/>
                  <a:ea typeface="Helvetica Neue"/>
                  <a:cs typeface="Helvetica Neue"/>
                  <a:sym typeface="Helvetica Neue"/>
                </a:rPr>
                <a:t>Restitution </a:t>
              </a:r>
              <a:endParaRPr b="1" i="0" sz="700" u="none" cap="none" strike="noStrike">
                <a:solidFill>
                  <a:schemeClr val="accent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accent5"/>
                  </a:solidFill>
                  <a:latin typeface="Helvetica Neue"/>
                  <a:ea typeface="Helvetica Neue"/>
                  <a:cs typeface="Helvetica Neue"/>
                  <a:sym typeface="Helvetica Neue"/>
                </a:rPr>
                <a:t>Mi-étape Beta / EIG</a:t>
              </a:r>
              <a:endParaRPr b="1" i="0" sz="700" u="none" cap="none" strike="noStrike">
                <a:solidFill>
                  <a:schemeClr val="accent5"/>
                </a:solidFill>
                <a:latin typeface="Helvetica Neue"/>
                <a:ea typeface="Helvetica Neue"/>
                <a:cs typeface="Helvetica Neue"/>
                <a:sym typeface="Helvetica Neue"/>
              </a:endParaRPr>
            </a:p>
          </p:txBody>
        </p:sp>
        <p:sp>
          <p:nvSpPr>
            <p:cNvPr id="130" name="Google Shape;130;p5"/>
            <p:cNvSpPr txBox="1"/>
            <p:nvPr/>
          </p:nvSpPr>
          <p:spPr>
            <a:xfrm>
              <a:off x="2848422" y="2016155"/>
              <a:ext cx="7707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accent5"/>
                  </a:solidFill>
                  <a:highlight>
                    <a:srgbClr val="FFFFFF"/>
                  </a:highlight>
                  <a:latin typeface="Helvetica Neue"/>
                  <a:ea typeface="Helvetica Neue"/>
                  <a:cs typeface="Helvetica Neue"/>
                  <a:sym typeface="Helvetica Neue"/>
                </a:rPr>
                <a:t>Livraison rapport Investigation</a:t>
              </a:r>
              <a:endParaRPr b="1" i="0" sz="700" u="none" cap="none" strike="noStrike">
                <a:solidFill>
                  <a:schemeClr val="accent5"/>
                </a:solidFill>
                <a:highlight>
                  <a:srgbClr val="FFFFFF"/>
                </a:highlight>
                <a:latin typeface="Helvetica Neue"/>
                <a:ea typeface="Helvetica Neue"/>
                <a:cs typeface="Helvetica Neue"/>
                <a:sym typeface="Helvetica Neue"/>
              </a:endParaRPr>
            </a:p>
          </p:txBody>
        </p:sp>
        <p:sp>
          <p:nvSpPr>
            <p:cNvPr id="131" name="Google Shape;131;p5"/>
            <p:cNvSpPr/>
            <p:nvPr/>
          </p:nvSpPr>
          <p:spPr>
            <a:xfrm>
              <a:off x="563410" y="1911558"/>
              <a:ext cx="3205200" cy="142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3163000" y="1911550"/>
              <a:ext cx="115500" cy="142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33" name="Google Shape;133;p5"/>
            <p:cNvSpPr/>
            <p:nvPr/>
          </p:nvSpPr>
          <p:spPr>
            <a:xfrm>
              <a:off x="967425" y="1911550"/>
              <a:ext cx="115500" cy="142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5"/>
          <p:cNvSpPr/>
          <p:nvPr/>
        </p:nvSpPr>
        <p:spPr>
          <a:xfrm>
            <a:off x="94576" y="1840050"/>
            <a:ext cx="598800" cy="142500"/>
          </a:xfrm>
          <a:prstGeom prst="rect">
            <a:avLst/>
          </a:prstGeom>
          <a:noFill/>
          <a:ln cap="flat" cmpd="sng" w="952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5"/>
          <p:cNvGrpSpPr/>
          <p:nvPr/>
        </p:nvGrpSpPr>
        <p:grpSpPr>
          <a:xfrm>
            <a:off x="1112466" y="3292825"/>
            <a:ext cx="7588634" cy="806545"/>
            <a:chOff x="995272" y="3157305"/>
            <a:chExt cx="7588634" cy="806545"/>
          </a:xfrm>
        </p:grpSpPr>
        <p:sp>
          <p:nvSpPr>
            <p:cNvPr id="136" name="Google Shape;136;p5"/>
            <p:cNvSpPr txBox="1"/>
            <p:nvPr/>
          </p:nvSpPr>
          <p:spPr>
            <a:xfrm>
              <a:off x="1096189" y="3157305"/>
              <a:ext cx="20583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12A96B"/>
                  </a:solidFill>
                  <a:highlight>
                    <a:srgbClr val="FFFFFF"/>
                  </a:highlight>
                  <a:latin typeface="Helvetica Neue"/>
                  <a:ea typeface="Helvetica Neue"/>
                  <a:cs typeface="Helvetica Neue"/>
                  <a:sym typeface="Helvetica Neue"/>
                </a:rPr>
                <a:t>Prototypage / Développement</a:t>
              </a:r>
              <a:endParaRPr b="1" i="0" sz="1000" u="none" cap="none" strike="noStrike">
                <a:solidFill>
                  <a:srgbClr val="12A96B"/>
                </a:solidFill>
                <a:highlight>
                  <a:srgbClr val="FFFFFF"/>
                </a:highlight>
                <a:latin typeface="Helvetica Neue"/>
                <a:ea typeface="Helvetica Neue"/>
                <a:cs typeface="Helvetica Neue"/>
                <a:sym typeface="Helvetica Neue"/>
              </a:endParaRPr>
            </a:p>
          </p:txBody>
        </p:sp>
        <p:sp>
          <p:nvSpPr>
            <p:cNvPr id="137" name="Google Shape;137;p5"/>
            <p:cNvSpPr/>
            <p:nvPr/>
          </p:nvSpPr>
          <p:spPr>
            <a:xfrm>
              <a:off x="1195206" y="3433705"/>
              <a:ext cx="7388700" cy="142500"/>
            </a:xfrm>
            <a:prstGeom prst="rect">
              <a:avLst/>
            </a:prstGeom>
            <a:noFill/>
            <a:ln cap="flat" cmpd="sng" w="28575">
              <a:solidFill>
                <a:srgbClr val="12A9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5"/>
            <p:cNvGrpSpPr/>
            <p:nvPr/>
          </p:nvGrpSpPr>
          <p:grpSpPr>
            <a:xfrm>
              <a:off x="995272" y="3433708"/>
              <a:ext cx="645600" cy="320554"/>
              <a:chOff x="676347" y="1911550"/>
              <a:chExt cx="645600" cy="320554"/>
            </a:xfrm>
          </p:grpSpPr>
          <p:sp>
            <p:nvSpPr>
              <p:cNvPr id="139" name="Google Shape;139;p5"/>
              <p:cNvSpPr txBox="1"/>
              <p:nvPr/>
            </p:nvSpPr>
            <p:spPr>
              <a:xfrm>
                <a:off x="676347" y="2010404"/>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1er POC</a:t>
                </a:r>
                <a:endParaRPr b="1" i="0" sz="700" u="none" cap="none" strike="noStrike">
                  <a:solidFill>
                    <a:srgbClr val="12A96B"/>
                  </a:solidFill>
                  <a:latin typeface="Helvetica Neue"/>
                  <a:ea typeface="Helvetica Neue"/>
                  <a:cs typeface="Helvetica Neue"/>
                  <a:sym typeface="Helvetica Neue"/>
                </a:endParaRPr>
              </a:p>
            </p:txBody>
          </p:sp>
          <p:sp>
            <p:nvSpPr>
              <p:cNvPr id="140" name="Google Shape;140;p5"/>
              <p:cNvSpPr/>
              <p:nvPr/>
            </p:nvSpPr>
            <p:spPr>
              <a:xfrm>
                <a:off x="967425" y="1911550"/>
                <a:ext cx="115500" cy="142500"/>
              </a:xfrm>
              <a:prstGeom prst="rect">
                <a:avLst/>
              </a:prstGeom>
              <a:solidFill>
                <a:srgbClr val="12A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5"/>
            <p:cNvSpPr txBox="1"/>
            <p:nvPr/>
          </p:nvSpPr>
          <p:spPr>
            <a:xfrm>
              <a:off x="1325094" y="3519550"/>
              <a:ext cx="8073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highlight>
                    <a:srgbClr val="FFFFFF"/>
                  </a:highlight>
                  <a:latin typeface="Helvetica Neue"/>
                  <a:ea typeface="Helvetica Neue"/>
                  <a:cs typeface="Helvetica Neue"/>
                  <a:sym typeface="Helvetica Neue"/>
                </a:rPr>
                <a:t>Tests Entreprises</a:t>
              </a:r>
              <a:endParaRPr b="1" i="0" sz="700" u="none" cap="none" strike="noStrike">
                <a:solidFill>
                  <a:srgbClr val="12A96B"/>
                </a:solidFill>
                <a:highlight>
                  <a:srgbClr val="FFFFFF"/>
                </a:highlight>
                <a:latin typeface="Helvetica Neue"/>
                <a:ea typeface="Helvetica Neue"/>
                <a:cs typeface="Helvetica Neue"/>
                <a:sym typeface="Helvetica Neue"/>
              </a:endParaRPr>
            </a:p>
          </p:txBody>
        </p:sp>
        <p:sp>
          <p:nvSpPr>
            <p:cNvPr id="142" name="Google Shape;142;p5"/>
            <p:cNvSpPr/>
            <p:nvPr/>
          </p:nvSpPr>
          <p:spPr>
            <a:xfrm>
              <a:off x="1673803" y="3439013"/>
              <a:ext cx="115500" cy="142500"/>
            </a:xfrm>
            <a:prstGeom prst="rect">
              <a:avLst/>
            </a:prstGeom>
            <a:solidFill>
              <a:srgbClr val="12A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5"/>
          <p:cNvGrpSpPr/>
          <p:nvPr/>
        </p:nvGrpSpPr>
        <p:grpSpPr>
          <a:xfrm>
            <a:off x="602731" y="2381877"/>
            <a:ext cx="2421893" cy="698526"/>
            <a:chOff x="485538" y="2450274"/>
            <a:chExt cx="2421893" cy="698526"/>
          </a:xfrm>
        </p:grpSpPr>
        <p:sp>
          <p:nvSpPr>
            <p:cNvPr id="144" name="Google Shape;144;p5"/>
            <p:cNvSpPr txBox="1"/>
            <p:nvPr/>
          </p:nvSpPr>
          <p:spPr>
            <a:xfrm>
              <a:off x="485538" y="2450274"/>
              <a:ext cx="13038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7560D5"/>
                  </a:solidFill>
                  <a:highlight>
                    <a:srgbClr val="FFFFFF"/>
                  </a:highlight>
                  <a:latin typeface="Helvetica Neue"/>
                  <a:ea typeface="Helvetica Neue"/>
                  <a:cs typeface="Helvetica Neue"/>
                  <a:sym typeface="Helvetica Neue"/>
                </a:rPr>
                <a:t>Cadrage solution</a:t>
              </a:r>
              <a:endParaRPr b="1" i="0" sz="1000" u="none" cap="none" strike="noStrike">
                <a:solidFill>
                  <a:srgbClr val="7560D5"/>
                </a:solidFill>
                <a:highlight>
                  <a:srgbClr val="FFFFFF"/>
                </a:highlight>
                <a:latin typeface="Helvetica Neue"/>
                <a:ea typeface="Helvetica Neue"/>
                <a:cs typeface="Helvetica Neue"/>
                <a:sym typeface="Helvetica Neue"/>
              </a:endParaRPr>
            </a:p>
          </p:txBody>
        </p:sp>
        <p:sp>
          <p:nvSpPr>
            <p:cNvPr id="145" name="Google Shape;145;p5"/>
            <p:cNvSpPr/>
            <p:nvPr/>
          </p:nvSpPr>
          <p:spPr>
            <a:xfrm>
              <a:off x="559931" y="2726722"/>
              <a:ext cx="2347500" cy="142500"/>
            </a:xfrm>
            <a:prstGeom prst="rect">
              <a:avLst/>
            </a:prstGeom>
            <a:noFill/>
            <a:ln cap="flat" cmpd="sng" w="28575">
              <a:solidFill>
                <a:srgbClr val="7560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1269280" y="2723707"/>
              <a:ext cx="115500" cy="142500"/>
            </a:xfrm>
            <a:prstGeom prst="rect">
              <a:avLst/>
            </a:prstGeom>
            <a:solidFill>
              <a:srgbClr val="756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txBox="1"/>
            <p:nvPr/>
          </p:nvSpPr>
          <p:spPr>
            <a:xfrm>
              <a:off x="888385" y="2828400"/>
              <a:ext cx="8073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latin typeface="Helvetica Neue"/>
                  <a:ea typeface="Helvetica Neue"/>
                  <a:cs typeface="Helvetica Neue"/>
                  <a:sym typeface="Helvetica Neue"/>
                </a:rPr>
                <a:t>16/10 </a:t>
              </a:r>
              <a:endParaRPr b="1" i="0" sz="700" u="none" cap="none" strike="noStrike">
                <a:solidFill>
                  <a:srgbClr val="7560D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latin typeface="Helvetica Neue"/>
                  <a:ea typeface="Helvetica Neue"/>
                  <a:cs typeface="Helvetica Neue"/>
                  <a:sym typeface="Helvetica Neue"/>
                </a:rPr>
                <a:t>Comité des Opérateurs</a:t>
              </a:r>
              <a:endParaRPr b="1" i="0" sz="700" u="none" cap="none" strike="noStrike">
                <a:solidFill>
                  <a:srgbClr val="7560D5"/>
                </a:solidFill>
                <a:latin typeface="Helvetica Neue"/>
                <a:ea typeface="Helvetica Neue"/>
                <a:cs typeface="Helvetica Neue"/>
                <a:sym typeface="Helvetica Neue"/>
              </a:endParaRPr>
            </a:p>
          </p:txBody>
        </p:sp>
      </p:grpSp>
      <p:grpSp>
        <p:nvGrpSpPr>
          <p:cNvPr id="148" name="Google Shape;148;p5"/>
          <p:cNvGrpSpPr/>
          <p:nvPr/>
        </p:nvGrpSpPr>
        <p:grpSpPr>
          <a:xfrm>
            <a:off x="2476743" y="2655310"/>
            <a:ext cx="924600" cy="425104"/>
            <a:chOff x="835118" y="2723707"/>
            <a:chExt cx="924600" cy="425104"/>
          </a:xfrm>
        </p:grpSpPr>
        <p:sp>
          <p:nvSpPr>
            <p:cNvPr id="149" name="Google Shape;149;p5"/>
            <p:cNvSpPr/>
            <p:nvPr/>
          </p:nvSpPr>
          <p:spPr>
            <a:xfrm>
              <a:off x="1276083" y="2723707"/>
              <a:ext cx="115500" cy="142500"/>
            </a:xfrm>
            <a:prstGeom prst="rect">
              <a:avLst/>
            </a:prstGeom>
            <a:solidFill>
              <a:srgbClr val="756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
            <p:cNvSpPr txBox="1"/>
            <p:nvPr/>
          </p:nvSpPr>
          <p:spPr>
            <a:xfrm>
              <a:off x="835118" y="2828411"/>
              <a:ext cx="9246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highlight>
                    <a:srgbClr val="FFFFFF"/>
                  </a:highlight>
                  <a:latin typeface="Helvetica Neue"/>
                  <a:ea typeface="Helvetica Neue"/>
                  <a:cs typeface="Helvetica Neue"/>
                  <a:sym typeface="Helvetica Neue"/>
                </a:rPr>
                <a:t>Finalisation cadrage FTE</a:t>
              </a:r>
              <a:endParaRPr b="1" i="0" sz="700" u="none" cap="none" strike="noStrike">
                <a:solidFill>
                  <a:srgbClr val="7560D5"/>
                </a:solidFill>
                <a:highlight>
                  <a:srgbClr val="FFFFFF"/>
                </a:highlight>
                <a:latin typeface="Helvetica Neue"/>
                <a:ea typeface="Helvetica Neue"/>
                <a:cs typeface="Helvetica Neue"/>
                <a:sym typeface="Helvetica Neue"/>
              </a:endParaRPr>
            </a:p>
          </p:txBody>
        </p:sp>
      </p:grpSp>
      <p:sp>
        <p:nvSpPr>
          <p:cNvPr id="151" name="Google Shape;151;p5"/>
          <p:cNvSpPr txBox="1"/>
          <p:nvPr/>
        </p:nvSpPr>
        <p:spPr>
          <a:xfrm>
            <a:off x="1925618" y="2760029"/>
            <a:ext cx="924600" cy="42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highlight>
                  <a:srgbClr val="FFFFFF"/>
                </a:highlight>
                <a:latin typeface="Helvetica Neue"/>
                <a:ea typeface="Helvetica Neue"/>
                <a:cs typeface="Helvetica Neue"/>
                <a:sym typeface="Helvetica Neue"/>
              </a:rPr>
              <a:t>Atelier Priorisation </a:t>
            </a:r>
            <a:endParaRPr b="1" i="0" sz="700" u="none" cap="none" strike="noStrike">
              <a:solidFill>
                <a:srgbClr val="7560D5"/>
              </a:solidFill>
              <a:highlight>
                <a:srgbClr val="FFFFFF"/>
              </a:highlight>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highlight>
                  <a:srgbClr val="FFFFFF"/>
                </a:highlight>
                <a:latin typeface="Helvetica Neue"/>
                <a:ea typeface="Helvetica Neue"/>
                <a:cs typeface="Helvetica Neue"/>
                <a:sym typeface="Helvetica Neue"/>
              </a:rPr>
              <a:t>FTE</a:t>
            </a:r>
            <a:endParaRPr b="1" i="0" sz="700" u="none" cap="none" strike="noStrike">
              <a:solidFill>
                <a:srgbClr val="7560D5"/>
              </a:solidFill>
              <a:highlight>
                <a:srgbClr val="FFFFFF"/>
              </a:highlight>
              <a:latin typeface="Helvetica Neue"/>
              <a:ea typeface="Helvetica Neue"/>
              <a:cs typeface="Helvetica Neue"/>
              <a:sym typeface="Helvetica Neue"/>
            </a:endParaRPr>
          </a:p>
        </p:txBody>
      </p:sp>
      <p:sp>
        <p:nvSpPr>
          <p:cNvPr id="152" name="Google Shape;152;p5"/>
          <p:cNvSpPr/>
          <p:nvPr/>
        </p:nvSpPr>
        <p:spPr>
          <a:xfrm>
            <a:off x="2345568" y="2659885"/>
            <a:ext cx="115500" cy="142500"/>
          </a:xfrm>
          <a:prstGeom prst="rect">
            <a:avLst/>
          </a:prstGeom>
          <a:solidFill>
            <a:srgbClr val="756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3031354" y="2659875"/>
            <a:ext cx="5676900" cy="142500"/>
          </a:xfrm>
          <a:prstGeom prst="rect">
            <a:avLst/>
          </a:prstGeom>
          <a:noFill/>
          <a:ln cap="flat" cmpd="sng" w="28575">
            <a:solidFill>
              <a:srgbClr val="DC4B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txBox="1"/>
          <p:nvPr/>
        </p:nvSpPr>
        <p:spPr>
          <a:xfrm>
            <a:off x="2929300" y="2381875"/>
            <a:ext cx="18189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DC4B88"/>
                </a:solidFill>
                <a:highlight>
                  <a:srgbClr val="FFFFFF"/>
                </a:highlight>
                <a:latin typeface="Helvetica Neue"/>
                <a:ea typeface="Helvetica Neue"/>
                <a:cs typeface="Helvetica Neue"/>
                <a:sym typeface="Helvetica Neue"/>
              </a:rPr>
              <a:t>Design de l’expérience</a:t>
            </a:r>
            <a:endParaRPr b="1" i="0" sz="1000" u="none" cap="none" strike="noStrike">
              <a:solidFill>
                <a:srgbClr val="DC4B88"/>
              </a:solidFill>
              <a:highlight>
                <a:srgbClr val="FFFFFF"/>
              </a:highlight>
              <a:latin typeface="Helvetica Neue"/>
              <a:ea typeface="Helvetica Neue"/>
              <a:cs typeface="Helvetica Neue"/>
              <a:sym typeface="Helvetica Neue"/>
            </a:endParaRPr>
          </a:p>
        </p:txBody>
      </p:sp>
      <p:grpSp>
        <p:nvGrpSpPr>
          <p:cNvPr id="155" name="Google Shape;155;p5"/>
          <p:cNvGrpSpPr/>
          <p:nvPr/>
        </p:nvGrpSpPr>
        <p:grpSpPr>
          <a:xfrm>
            <a:off x="2056107" y="3569228"/>
            <a:ext cx="645600" cy="320554"/>
            <a:chOff x="696757" y="1911550"/>
            <a:chExt cx="645600" cy="320554"/>
          </a:xfrm>
        </p:grpSpPr>
        <p:sp>
          <p:nvSpPr>
            <p:cNvPr id="156" name="Google Shape;156;p5"/>
            <p:cNvSpPr txBox="1"/>
            <p:nvPr/>
          </p:nvSpPr>
          <p:spPr>
            <a:xfrm>
              <a:off x="696757" y="2010404"/>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Evaluation</a:t>
              </a:r>
              <a:endParaRPr b="1" i="0" sz="700" u="none" cap="none" strike="noStrike">
                <a:solidFill>
                  <a:srgbClr val="12A96B"/>
                </a:solidFill>
                <a:latin typeface="Helvetica Neue"/>
                <a:ea typeface="Helvetica Neue"/>
                <a:cs typeface="Helvetica Neue"/>
                <a:sym typeface="Helvetica Neue"/>
              </a:endParaRPr>
            </a:p>
          </p:txBody>
        </p:sp>
        <p:sp>
          <p:nvSpPr>
            <p:cNvPr id="157" name="Google Shape;157;p5"/>
            <p:cNvSpPr/>
            <p:nvPr/>
          </p:nvSpPr>
          <p:spPr>
            <a:xfrm>
              <a:off x="987836" y="1911550"/>
              <a:ext cx="115500" cy="142500"/>
            </a:xfrm>
            <a:prstGeom prst="rect">
              <a:avLst/>
            </a:prstGeom>
            <a:solidFill>
              <a:srgbClr val="12A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p5"/>
          <p:cNvSpPr/>
          <p:nvPr/>
        </p:nvSpPr>
        <p:spPr>
          <a:xfrm>
            <a:off x="3901375" y="2674000"/>
            <a:ext cx="264300" cy="114000"/>
          </a:xfrm>
          <a:prstGeom prst="rect">
            <a:avLst/>
          </a:prstGeom>
          <a:gradFill>
            <a:gsLst>
              <a:gs pos="0">
                <a:srgbClr val="FFFFFF"/>
              </a:gs>
              <a:gs pos="100000">
                <a:srgbClr val="DC4B88"/>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txBox="1"/>
          <p:nvPr/>
        </p:nvSpPr>
        <p:spPr>
          <a:xfrm>
            <a:off x="3710725" y="2752397"/>
            <a:ext cx="645600" cy="32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Sprint</a:t>
            </a:r>
            <a:endParaRPr b="1" i="0" sz="700" u="none" cap="none" strike="noStrike">
              <a:solidFill>
                <a:srgbClr val="DC4B88"/>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1</a:t>
            </a:r>
            <a:endParaRPr b="1" i="0" sz="700" u="none" cap="none" strike="noStrike">
              <a:solidFill>
                <a:srgbClr val="DC4B88"/>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rgbClr val="DC4B88"/>
              </a:solidFill>
              <a:latin typeface="Helvetica Neue"/>
              <a:ea typeface="Helvetica Neue"/>
              <a:cs typeface="Helvetica Neue"/>
              <a:sym typeface="Helvetica Neue"/>
            </a:endParaRPr>
          </a:p>
        </p:txBody>
      </p:sp>
      <p:sp>
        <p:nvSpPr>
          <p:cNvPr id="160" name="Google Shape;160;p5"/>
          <p:cNvSpPr/>
          <p:nvPr/>
        </p:nvSpPr>
        <p:spPr>
          <a:xfrm>
            <a:off x="4931473" y="2674312"/>
            <a:ext cx="264300" cy="114000"/>
          </a:xfrm>
          <a:prstGeom prst="rect">
            <a:avLst/>
          </a:prstGeom>
          <a:gradFill>
            <a:gsLst>
              <a:gs pos="0">
                <a:srgbClr val="FFFFFF"/>
              </a:gs>
              <a:gs pos="100000">
                <a:srgbClr val="DC4B88"/>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txBox="1"/>
          <p:nvPr/>
        </p:nvSpPr>
        <p:spPr>
          <a:xfrm>
            <a:off x="4740825" y="2750570"/>
            <a:ext cx="645600" cy="32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Sprint</a:t>
            </a:r>
            <a:endParaRPr b="1" i="0" sz="700" u="none" cap="none" strike="noStrike">
              <a:solidFill>
                <a:srgbClr val="DC4B88"/>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2</a:t>
            </a:r>
            <a:endParaRPr b="1" i="0" sz="700" u="none" cap="none" strike="noStrike">
              <a:solidFill>
                <a:srgbClr val="DC4B88"/>
              </a:solidFill>
              <a:latin typeface="Helvetica Neue"/>
              <a:ea typeface="Helvetica Neue"/>
              <a:cs typeface="Helvetica Neue"/>
              <a:sym typeface="Helvetica Neue"/>
            </a:endParaRPr>
          </a:p>
        </p:txBody>
      </p:sp>
      <p:sp>
        <p:nvSpPr>
          <p:cNvPr id="162" name="Google Shape;162;p5"/>
          <p:cNvSpPr/>
          <p:nvPr/>
        </p:nvSpPr>
        <p:spPr>
          <a:xfrm>
            <a:off x="3637525" y="3583475"/>
            <a:ext cx="264300" cy="114000"/>
          </a:xfrm>
          <a:prstGeom prst="rect">
            <a:avLst/>
          </a:prstGeom>
          <a:gradFill>
            <a:gsLst>
              <a:gs pos="0">
                <a:srgbClr val="FFFFFF"/>
              </a:gs>
              <a:gs pos="100000">
                <a:srgbClr val="12A96B"/>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txBox="1"/>
          <p:nvPr/>
        </p:nvSpPr>
        <p:spPr>
          <a:xfrm>
            <a:off x="3442813" y="3663322"/>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Sprint</a:t>
            </a:r>
            <a:endParaRPr b="1" i="0" sz="700" u="none" cap="none" strike="noStrike">
              <a:solidFill>
                <a:srgbClr val="12A96B"/>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1</a:t>
            </a:r>
            <a:endParaRPr b="1" i="0" sz="700" u="none" cap="none" strike="noStrike">
              <a:solidFill>
                <a:srgbClr val="12A96B"/>
              </a:solidFill>
              <a:latin typeface="Helvetica Neue"/>
              <a:ea typeface="Helvetica Neue"/>
              <a:cs typeface="Helvetica Neue"/>
              <a:sym typeface="Helvetica Neue"/>
            </a:endParaRPr>
          </a:p>
        </p:txBody>
      </p:sp>
      <p:sp>
        <p:nvSpPr>
          <p:cNvPr id="164" name="Google Shape;164;p5"/>
          <p:cNvSpPr/>
          <p:nvPr/>
        </p:nvSpPr>
        <p:spPr>
          <a:xfrm>
            <a:off x="4200875" y="3583475"/>
            <a:ext cx="264300" cy="114000"/>
          </a:xfrm>
          <a:prstGeom prst="rect">
            <a:avLst/>
          </a:prstGeom>
          <a:gradFill>
            <a:gsLst>
              <a:gs pos="0">
                <a:srgbClr val="FFFFFF"/>
              </a:gs>
              <a:gs pos="100000">
                <a:srgbClr val="12A96B"/>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txBox="1"/>
          <p:nvPr/>
        </p:nvSpPr>
        <p:spPr>
          <a:xfrm>
            <a:off x="4010231" y="3658722"/>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Sprint</a:t>
            </a:r>
            <a:endParaRPr b="1" i="0" sz="700" u="none" cap="none" strike="noStrike">
              <a:solidFill>
                <a:srgbClr val="12A96B"/>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2</a:t>
            </a:r>
            <a:endParaRPr b="1" i="0" sz="700" u="none" cap="none" strike="noStrike">
              <a:solidFill>
                <a:srgbClr val="12A96B"/>
              </a:solidFill>
              <a:latin typeface="Helvetica Neue"/>
              <a:ea typeface="Helvetica Neue"/>
              <a:cs typeface="Helvetica Neue"/>
              <a:sym typeface="Helvetica Neue"/>
            </a:endParaRPr>
          </a:p>
        </p:txBody>
      </p:sp>
      <p:sp>
        <p:nvSpPr>
          <p:cNvPr id="166" name="Google Shape;166;p5"/>
          <p:cNvSpPr/>
          <p:nvPr/>
        </p:nvSpPr>
        <p:spPr>
          <a:xfrm>
            <a:off x="5226898" y="3583824"/>
            <a:ext cx="264300" cy="114000"/>
          </a:xfrm>
          <a:prstGeom prst="rect">
            <a:avLst/>
          </a:prstGeom>
          <a:gradFill>
            <a:gsLst>
              <a:gs pos="0">
                <a:srgbClr val="FFFFFF"/>
              </a:gs>
              <a:gs pos="100000">
                <a:srgbClr val="12A96B"/>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5036254" y="3663671"/>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Sprint</a:t>
            </a:r>
            <a:endParaRPr b="1" i="0" sz="700" u="none" cap="none" strike="noStrike">
              <a:solidFill>
                <a:srgbClr val="12A96B"/>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3</a:t>
            </a:r>
            <a:endParaRPr b="1" i="0" sz="700" u="none" cap="none" strike="noStrike">
              <a:solidFill>
                <a:srgbClr val="12A96B"/>
              </a:solidFill>
              <a:latin typeface="Helvetica Neue"/>
              <a:ea typeface="Helvetica Neue"/>
              <a:cs typeface="Helvetica Neue"/>
              <a:sym typeface="Helvetica Neue"/>
            </a:endParaRPr>
          </a:p>
        </p:txBody>
      </p:sp>
      <p:grpSp>
        <p:nvGrpSpPr>
          <p:cNvPr id="168" name="Google Shape;168;p5"/>
          <p:cNvGrpSpPr/>
          <p:nvPr/>
        </p:nvGrpSpPr>
        <p:grpSpPr>
          <a:xfrm>
            <a:off x="2620046" y="3569228"/>
            <a:ext cx="783300" cy="320547"/>
            <a:chOff x="656644" y="1911550"/>
            <a:chExt cx="783300" cy="320547"/>
          </a:xfrm>
        </p:grpSpPr>
        <p:sp>
          <p:nvSpPr>
            <p:cNvPr id="169" name="Google Shape;169;p5"/>
            <p:cNvSpPr txBox="1"/>
            <p:nvPr/>
          </p:nvSpPr>
          <p:spPr>
            <a:xfrm>
              <a:off x="656644" y="2010397"/>
              <a:ext cx="7833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highlight>
                    <a:srgbClr val="FFFFFF"/>
                  </a:highlight>
                  <a:latin typeface="Helvetica Neue"/>
                  <a:ea typeface="Helvetica Neue"/>
                  <a:cs typeface="Helvetica Neue"/>
                  <a:sym typeface="Helvetica Neue"/>
                </a:rPr>
                <a:t>Cadrage</a:t>
              </a:r>
              <a:endParaRPr b="1" i="0" sz="700" u="none" cap="none" strike="noStrike">
                <a:solidFill>
                  <a:srgbClr val="12A96B"/>
                </a:solidFill>
                <a:highlight>
                  <a:srgbClr val="FFFFFF"/>
                </a:highlight>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highlight>
                    <a:srgbClr val="FFFFFF"/>
                  </a:highlight>
                  <a:latin typeface="Helvetica Neue"/>
                  <a:ea typeface="Helvetica Neue"/>
                  <a:cs typeface="Helvetica Neue"/>
                  <a:sym typeface="Helvetica Neue"/>
                </a:rPr>
                <a:t>Hébergement</a:t>
              </a:r>
              <a:endParaRPr b="1" i="0" sz="700" u="none" cap="none" strike="noStrike">
                <a:solidFill>
                  <a:srgbClr val="12A96B"/>
                </a:solidFill>
                <a:highlight>
                  <a:srgbClr val="FFFFFF"/>
                </a:highlight>
                <a:latin typeface="Helvetica Neue"/>
                <a:ea typeface="Helvetica Neue"/>
                <a:cs typeface="Helvetica Neue"/>
                <a:sym typeface="Helvetica Neue"/>
              </a:endParaRPr>
            </a:p>
          </p:txBody>
        </p:sp>
        <p:sp>
          <p:nvSpPr>
            <p:cNvPr id="170" name="Google Shape;170;p5"/>
            <p:cNvSpPr/>
            <p:nvPr/>
          </p:nvSpPr>
          <p:spPr>
            <a:xfrm>
              <a:off x="987836" y="1911550"/>
              <a:ext cx="115500" cy="142500"/>
            </a:xfrm>
            <a:prstGeom prst="rect">
              <a:avLst/>
            </a:prstGeom>
            <a:solidFill>
              <a:srgbClr val="12A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5"/>
          <p:cNvSpPr txBox="1"/>
          <p:nvPr/>
        </p:nvSpPr>
        <p:spPr>
          <a:xfrm>
            <a:off x="3794025" y="1539275"/>
            <a:ext cx="2157900" cy="29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F24A3E"/>
                </a:solidFill>
                <a:highlight>
                  <a:srgbClr val="FFFFFF"/>
                </a:highlight>
                <a:latin typeface="Helvetica Neue"/>
                <a:ea typeface="Helvetica Neue"/>
                <a:cs typeface="Helvetica Neue"/>
                <a:sym typeface="Helvetica Neue"/>
              </a:rPr>
              <a:t>Communauté Entreprises et TE</a:t>
            </a:r>
            <a:endParaRPr b="1" i="0" sz="1000" u="none" cap="none" strike="noStrike">
              <a:solidFill>
                <a:srgbClr val="F24A3E"/>
              </a:solidFill>
              <a:highlight>
                <a:srgbClr val="FFFFFF"/>
              </a:highlight>
              <a:latin typeface="Helvetica Neue"/>
              <a:ea typeface="Helvetica Neue"/>
              <a:cs typeface="Helvetica Neue"/>
              <a:sym typeface="Helvetica Neue"/>
            </a:endParaRPr>
          </a:p>
        </p:txBody>
      </p:sp>
      <p:sp>
        <p:nvSpPr>
          <p:cNvPr id="172" name="Google Shape;172;p5"/>
          <p:cNvSpPr txBox="1"/>
          <p:nvPr/>
        </p:nvSpPr>
        <p:spPr>
          <a:xfrm>
            <a:off x="4153564" y="1940714"/>
            <a:ext cx="7707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F24A3E"/>
                </a:solidFill>
                <a:latin typeface="Helvetica Neue"/>
                <a:ea typeface="Helvetica Neue"/>
                <a:cs typeface="Helvetica Neue"/>
                <a:sym typeface="Helvetica Neue"/>
              </a:rPr>
              <a:t>Tests prototype</a:t>
            </a:r>
            <a:endParaRPr b="1" i="0" sz="700" u="none" cap="none" strike="noStrike">
              <a:solidFill>
                <a:srgbClr val="F24A3E"/>
              </a:solidFill>
              <a:latin typeface="Helvetica Neue"/>
              <a:ea typeface="Helvetica Neue"/>
              <a:cs typeface="Helvetica Neue"/>
              <a:sym typeface="Helvetica Neue"/>
            </a:endParaRPr>
          </a:p>
        </p:txBody>
      </p:sp>
      <p:grpSp>
        <p:nvGrpSpPr>
          <p:cNvPr id="173" name="Google Shape;173;p5"/>
          <p:cNvGrpSpPr/>
          <p:nvPr/>
        </p:nvGrpSpPr>
        <p:grpSpPr>
          <a:xfrm>
            <a:off x="3559405" y="1830678"/>
            <a:ext cx="5139673" cy="436201"/>
            <a:chOff x="-1768226" y="1911238"/>
            <a:chExt cx="5139673" cy="419263"/>
          </a:xfrm>
        </p:grpSpPr>
        <p:sp>
          <p:nvSpPr>
            <p:cNvPr id="174" name="Google Shape;174;p5"/>
            <p:cNvSpPr txBox="1"/>
            <p:nvPr/>
          </p:nvSpPr>
          <p:spPr>
            <a:xfrm>
              <a:off x="-1768226" y="2010101"/>
              <a:ext cx="7707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F24A3E"/>
                  </a:solidFill>
                  <a:highlight>
                    <a:srgbClr val="FFFFFF"/>
                  </a:highlight>
                  <a:latin typeface="Helvetica Neue"/>
                  <a:ea typeface="Helvetica Neue"/>
                  <a:cs typeface="Helvetica Neue"/>
                  <a:sym typeface="Helvetica Neue"/>
                </a:rPr>
                <a:t>Constitution communauté</a:t>
              </a:r>
              <a:endParaRPr b="1" i="0" sz="700" u="none" cap="none" strike="noStrike">
                <a:solidFill>
                  <a:srgbClr val="F24A3E"/>
                </a:solidFill>
                <a:highlight>
                  <a:srgbClr val="FFFFFF"/>
                </a:highlight>
                <a:latin typeface="Helvetica Neue"/>
                <a:ea typeface="Helvetica Neue"/>
                <a:cs typeface="Helvetica Neue"/>
                <a:sym typeface="Helvetica Neue"/>
              </a:endParaRPr>
            </a:p>
          </p:txBody>
        </p:sp>
        <p:sp>
          <p:nvSpPr>
            <p:cNvPr id="175" name="Google Shape;175;p5"/>
            <p:cNvSpPr/>
            <p:nvPr/>
          </p:nvSpPr>
          <p:spPr>
            <a:xfrm>
              <a:off x="-1430953" y="1918716"/>
              <a:ext cx="4802400" cy="142500"/>
            </a:xfrm>
            <a:prstGeom prst="rect">
              <a:avLst/>
            </a:prstGeom>
            <a:noFill/>
            <a:ln cap="flat" cmpd="sng" w="28575">
              <a:solidFill>
                <a:srgbClr val="F24A3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1430957" y="1911238"/>
              <a:ext cx="115500" cy="142500"/>
            </a:xfrm>
            <a:prstGeom prst="rect">
              <a:avLst/>
            </a:prstGeom>
            <a:solidFill>
              <a:srgbClr val="F24A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5"/>
          <p:cNvSpPr/>
          <p:nvPr/>
        </p:nvSpPr>
        <p:spPr>
          <a:xfrm>
            <a:off x="4481158" y="1840061"/>
            <a:ext cx="115500" cy="142500"/>
          </a:xfrm>
          <a:prstGeom prst="rect">
            <a:avLst/>
          </a:prstGeom>
          <a:solidFill>
            <a:srgbClr val="F24A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5"/>
          <p:cNvGrpSpPr/>
          <p:nvPr/>
        </p:nvGrpSpPr>
        <p:grpSpPr>
          <a:xfrm>
            <a:off x="4259818" y="2660366"/>
            <a:ext cx="645600" cy="320554"/>
            <a:chOff x="696757" y="1911550"/>
            <a:chExt cx="645600" cy="320554"/>
          </a:xfrm>
        </p:grpSpPr>
        <p:sp>
          <p:nvSpPr>
            <p:cNvPr id="179" name="Google Shape;179;p5"/>
            <p:cNvSpPr txBox="1"/>
            <p:nvPr/>
          </p:nvSpPr>
          <p:spPr>
            <a:xfrm>
              <a:off x="696757" y="2010404"/>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Itérations</a:t>
              </a:r>
              <a:endParaRPr b="1" i="0" sz="700" u="none" cap="none" strike="noStrike">
                <a:solidFill>
                  <a:srgbClr val="DC4B88"/>
                </a:solidFill>
                <a:latin typeface="Helvetica Neue"/>
                <a:ea typeface="Helvetica Neue"/>
                <a:cs typeface="Helvetica Neue"/>
                <a:sym typeface="Helvetica Neue"/>
              </a:endParaRPr>
            </a:p>
          </p:txBody>
        </p:sp>
        <p:sp>
          <p:nvSpPr>
            <p:cNvPr id="180" name="Google Shape;180;p5"/>
            <p:cNvSpPr/>
            <p:nvPr/>
          </p:nvSpPr>
          <p:spPr>
            <a:xfrm>
              <a:off x="987836" y="1911550"/>
              <a:ext cx="115500" cy="142500"/>
            </a:xfrm>
            <a:prstGeom prst="rect">
              <a:avLst/>
            </a:prstGeom>
            <a:solidFill>
              <a:srgbClr val="DC4B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5"/>
          <p:cNvGrpSpPr/>
          <p:nvPr/>
        </p:nvGrpSpPr>
        <p:grpSpPr>
          <a:xfrm>
            <a:off x="4472263" y="3571019"/>
            <a:ext cx="645600" cy="305426"/>
            <a:chOff x="696757" y="1926678"/>
            <a:chExt cx="645600" cy="305426"/>
          </a:xfrm>
        </p:grpSpPr>
        <p:sp>
          <p:nvSpPr>
            <p:cNvPr id="182" name="Google Shape;182;p5"/>
            <p:cNvSpPr txBox="1"/>
            <p:nvPr/>
          </p:nvSpPr>
          <p:spPr>
            <a:xfrm>
              <a:off x="696757" y="2010404"/>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highlight>
                    <a:srgbClr val="FFFFFF"/>
                  </a:highlight>
                  <a:latin typeface="Helvetica Neue"/>
                  <a:ea typeface="Helvetica Neue"/>
                  <a:cs typeface="Helvetica Neue"/>
                  <a:sym typeface="Helvetica Neue"/>
                </a:rPr>
                <a:t>Itérations</a:t>
              </a:r>
              <a:endParaRPr b="1" i="0" sz="700" u="none" cap="none" strike="noStrike">
                <a:solidFill>
                  <a:srgbClr val="12A96B"/>
                </a:solidFill>
                <a:highlight>
                  <a:srgbClr val="FFFFFF"/>
                </a:highlight>
                <a:latin typeface="Helvetica Neue"/>
                <a:ea typeface="Helvetica Neue"/>
                <a:cs typeface="Helvetica Neue"/>
                <a:sym typeface="Helvetica Neue"/>
              </a:endParaRPr>
            </a:p>
          </p:txBody>
        </p:sp>
        <p:sp>
          <p:nvSpPr>
            <p:cNvPr id="183" name="Google Shape;183;p5"/>
            <p:cNvSpPr/>
            <p:nvPr/>
          </p:nvSpPr>
          <p:spPr>
            <a:xfrm>
              <a:off x="987836" y="1926678"/>
              <a:ext cx="115500" cy="142500"/>
            </a:xfrm>
            <a:prstGeom prst="rect">
              <a:avLst/>
            </a:prstGeom>
            <a:solidFill>
              <a:srgbClr val="12A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5"/>
          <p:cNvSpPr/>
          <p:nvPr/>
        </p:nvSpPr>
        <p:spPr>
          <a:xfrm>
            <a:off x="5609598" y="2674075"/>
            <a:ext cx="264300" cy="114000"/>
          </a:xfrm>
          <a:prstGeom prst="rect">
            <a:avLst/>
          </a:prstGeom>
          <a:gradFill>
            <a:gsLst>
              <a:gs pos="0">
                <a:srgbClr val="FFFFFF"/>
              </a:gs>
              <a:gs pos="100000">
                <a:srgbClr val="DC4B88"/>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
          <p:cNvSpPr txBox="1"/>
          <p:nvPr/>
        </p:nvSpPr>
        <p:spPr>
          <a:xfrm>
            <a:off x="5418950" y="2747447"/>
            <a:ext cx="645600" cy="30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Sprint</a:t>
            </a:r>
            <a:endParaRPr b="1" i="0" sz="700" u="none" cap="none" strike="noStrike">
              <a:solidFill>
                <a:srgbClr val="DC4B88"/>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3</a:t>
            </a:r>
            <a:endParaRPr b="1" i="0" sz="700" u="none" cap="none" strike="noStrike">
              <a:solidFill>
                <a:srgbClr val="DC4B88"/>
              </a:solidFill>
              <a:latin typeface="Helvetica Neue"/>
              <a:ea typeface="Helvetica Neue"/>
              <a:cs typeface="Helvetica Neue"/>
              <a:sym typeface="Helvetica Neue"/>
            </a:endParaRPr>
          </a:p>
        </p:txBody>
      </p:sp>
      <p:sp>
        <p:nvSpPr>
          <p:cNvPr id="186" name="Google Shape;186;p5"/>
          <p:cNvSpPr/>
          <p:nvPr/>
        </p:nvSpPr>
        <p:spPr>
          <a:xfrm>
            <a:off x="5878973" y="3583417"/>
            <a:ext cx="264300" cy="114000"/>
          </a:xfrm>
          <a:prstGeom prst="rect">
            <a:avLst/>
          </a:prstGeom>
          <a:gradFill>
            <a:gsLst>
              <a:gs pos="0">
                <a:srgbClr val="FFFFFF"/>
              </a:gs>
              <a:gs pos="100000">
                <a:srgbClr val="12A96B"/>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txBox="1"/>
          <p:nvPr/>
        </p:nvSpPr>
        <p:spPr>
          <a:xfrm>
            <a:off x="5688329" y="3658571"/>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Sprint</a:t>
            </a:r>
            <a:endParaRPr b="1" i="0" sz="700" u="none" cap="none" strike="noStrike">
              <a:solidFill>
                <a:srgbClr val="12A96B"/>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latin typeface="Helvetica Neue"/>
                <a:ea typeface="Helvetica Neue"/>
                <a:cs typeface="Helvetica Neue"/>
                <a:sym typeface="Helvetica Neue"/>
              </a:rPr>
              <a:t>4</a:t>
            </a:r>
            <a:endParaRPr b="1" i="0" sz="700" u="none" cap="none" strike="noStrike">
              <a:solidFill>
                <a:srgbClr val="12A96B"/>
              </a:solidFill>
              <a:latin typeface="Helvetica Neue"/>
              <a:ea typeface="Helvetica Neue"/>
              <a:cs typeface="Helvetica Neue"/>
              <a:sym typeface="Helvetica Neue"/>
            </a:endParaRPr>
          </a:p>
        </p:txBody>
      </p:sp>
      <p:sp>
        <p:nvSpPr>
          <p:cNvPr id="188" name="Google Shape;188;p5"/>
          <p:cNvSpPr txBox="1"/>
          <p:nvPr/>
        </p:nvSpPr>
        <p:spPr>
          <a:xfrm>
            <a:off x="6097068" y="2759220"/>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DC4B88"/>
                </a:solidFill>
                <a:latin typeface="Helvetica Neue"/>
                <a:ea typeface="Helvetica Neue"/>
                <a:cs typeface="Helvetica Neue"/>
                <a:sym typeface="Helvetica Neue"/>
              </a:rPr>
              <a:t>Livraison MVP</a:t>
            </a:r>
            <a:endParaRPr b="1" i="0" sz="700" u="none" cap="none" strike="noStrike">
              <a:solidFill>
                <a:srgbClr val="DC4B88"/>
              </a:solidFill>
              <a:latin typeface="Helvetica Neue"/>
              <a:ea typeface="Helvetica Neue"/>
              <a:cs typeface="Helvetica Neue"/>
              <a:sym typeface="Helvetica Neue"/>
            </a:endParaRPr>
          </a:p>
        </p:txBody>
      </p:sp>
      <p:sp>
        <p:nvSpPr>
          <p:cNvPr id="189" name="Google Shape;189;p5"/>
          <p:cNvSpPr txBox="1"/>
          <p:nvPr/>
        </p:nvSpPr>
        <p:spPr>
          <a:xfrm>
            <a:off x="6340388" y="3660507"/>
            <a:ext cx="645600" cy="22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12A96B"/>
                </a:solidFill>
                <a:highlight>
                  <a:srgbClr val="FFFFFF"/>
                </a:highlight>
                <a:latin typeface="Helvetica Neue"/>
                <a:ea typeface="Helvetica Neue"/>
                <a:cs typeface="Helvetica Neue"/>
                <a:sym typeface="Helvetica Neue"/>
              </a:rPr>
              <a:t>Livraison</a:t>
            </a:r>
            <a:br>
              <a:rPr b="1" i="0" lang="en-US" sz="700" u="none" cap="none" strike="noStrike">
                <a:solidFill>
                  <a:srgbClr val="12A96B"/>
                </a:solidFill>
                <a:highlight>
                  <a:srgbClr val="FFFFFF"/>
                </a:highlight>
                <a:latin typeface="Helvetica Neue"/>
                <a:ea typeface="Helvetica Neue"/>
                <a:cs typeface="Helvetica Neue"/>
                <a:sym typeface="Helvetica Neue"/>
              </a:rPr>
            </a:br>
            <a:r>
              <a:rPr b="1" i="0" lang="en-US" sz="700" u="none" cap="none" strike="noStrike">
                <a:solidFill>
                  <a:srgbClr val="12A96B"/>
                </a:solidFill>
                <a:highlight>
                  <a:srgbClr val="FFFFFF"/>
                </a:highlight>
                <a:latin typeface="Helvetica Neue"/>
                <a:ea typeface="Helvetica Neue"/>
                <a:cs typeface="Helvetica Neue"/>
                <a:sym typeface="Helvetica Neue"/>
              </a:rPr>
              <a:t>MVP</a:t>
            </a:r>
            <a:endParaRPr b="1" i="0" sz="700" u="none" cap="none" strike="noStrike">
              <a:solidFill>
                <a:srgbClr val="12A96B"/>
              </a:solidFill>
              <a:highlight>
                <a:srgbClr val="FFFFFF"/>
              </a:highlight>
              <a:latin typeface="Helvetica Neue"/>
              <a:ea typeface="Helvetica Neue"/>
              <a:cs typeface="Helvetica Neue"/>
              <a:sym typeface="Helvetica Neue"/>
            </a:endParaRPr>
          </a:p>
        </p:txBody>
      </p:sp>
      <p:sp>
        <p:nvSpPr>
          <p:cNvPr id="190" name="Google Shape;190;p5"/>
          <p:cNvSpPr txBox="1"/>
          <p:nvPr/>
        </p:nvSpPr>
        <p:spPr>
          <a:xfrm>
            <a:off x="5537539" y="1946639"/>
            <a:ext cx="7707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F24A3E"/>
                </a:solidFill>
                <a:highlight>
                  <a:srgbClr val="FFFFFF"/>
                </a:highlight>
                <a:latin typeface="Helvetica Neue"/>
                <a:ea typeface="Helvetica Neue"/>
                <a:cs typeface="Helvetica Neue"/>
                <a:sym typeface="Helvetica Neue"/>
              </a:rPr>
              <a:t>Tests prototype</a:t>
            </a:r>
            <a:endParaRPr b="1" i="0" sz="700" u="none" cap="none" strike="noStrike">
              <a:solidFill>
                <a:srgbClr val="F24A3E"/>
              </a:solidFill>
              <a:highlight>
                <a:srgbClr val="FFFFFF"/>
              </a:highlight>
              <a:latin typeface="Helvetica Neue"/>
              <a:ea typeface="Helvetica Neue"/>
              <a:cs typeface="Helvetica Neue"/>
              <a:sym typeface="Helvetica Neue"/>
            </a:endParaRPr>
          </a:p>
        </p:txBody>
      </p:sp>
      <p:sp>
        <p:nvSpPr>
          <p:cNvPr id="191" name="Google Shape;191;p5"/>
          <p:cNvSpPr/>
          <p:nvPr/>
        </p:nvSpPr>
        <p:spPr>
          <a:xfrm>
            <a:off x="5865134" y="1845986"/>
            <a:ext cx="115500" cy="142500"/>
          </a:xfrm>
          <a:prstGeom prst="rect">
            <a:avLst/>
          </a:prstGeom>
          <a:solidFill>
            <a:srgbClr val="F24A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5"/>
          <p:cNvGrpSpPr/>
          <p:nvPr/>
        </p:nvGrpSpPr>
        <p:grpSpPr>
          <a:xfrm>
            <a:off x="412580" y="2654010"/>
            <a:ext cx="807300" cy="425093"/>
            <a:chOff x="919185" y="2723707"/>
            <a:chExt cx="807300" cy="425093"/>
          </a:xfrm>
        </p:grpSpPr>
        <p:sp>
          <p:nvSpPr>
            <p:cNvPr id="193" name="Google Shape;193;p5"/>
            <p:cNvSpPr/>
            <p:nvPr/>
          </p:nvSpPr>
          <p:spPr>
            <a:xfrm>
              <a:off x="1269280" y="2723707"/>
              <a:ext cx="115500" cy="142500"/>
            </a:xfrm>
            <a:prstGeom prst="rect">
              <a:avLst/>
            </a:prstGeom>
            <a:solidFill>
              <a:srgbClr val="7560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txBox="1"/>
            <p:nvPr/>
          </p:nvSpPr>
          <p:spPr>
            <a:xfrm>
              <a:off x="919185" y="2828400"/>
              <a:ext cx="8073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highlight>
                    <a:srgbClr val="FFFFFF"/>
                  </a:highlight>
                  <a:latin typeface="Helvetica Neue"/>
                  <a:ea typeface="Helvetica Neue"/>
                  <a:cs typeface="Helvetica Neue"/>
                  <a:sym typeface="Helvetica Neue"/>
                </a:rPr>
                <a:t>Evaluation sites </a:t>
              </a:r>
              <a:endParaRPr b="1" i="0" sz="700" u="none" cap="none" strike="noStrike">
                <a:solidFill>
                  <a:srgbClr val="7560D5"/>
                </a:solidFill>
                <a:highlight>
                  <a:srgbClr val="FFFFFF"/>
                </a:highlight>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7560D5"/>
                  </a:solidFill>
                  <a:highlight>
                    <a:srgbClr val="FFFFFF"/>
                  </a:highlight>
                  <a:latin typeface="Helvetica Neue"/>
                  <a:ea typeface="Helvetica Neue"/>
                  <a:cs typeface="Helvetica Neue"/>
                  <a:sym typeface="Helvetica Neue"/>
                </a:rPr>
                <a:t>existants</a:t>
              </a:r>
              <a:endParaRPr b="1" i="0" sz="700" u="none" cap="none" strike="noStrike">
                <a:solidFill>
                  <a:srgbClr val="7560D5"/>
                </a:solidFill>
                <a:highlight>
                  <a:srgbClr val="FFFFFF"/>
                </a:highlight>
                <a:latin typeface="Helvetica Neue"/>
                <a:ea typeface="Helvetica Neue"/>
                <a:cs typeface="Helvetica Neue"/>
                <a:sym typeface="Helvetica Neue"/>
              </a:endParaRPr>
            </a:p>
          </p:txBody>
        </p:sp>
      </p:grpSp>
      <p:sp>
        <p:nvSpPr>
          <p:cNvPr id="195" name="Google Shape;195;p5"/>
          <p:cNvSpPr txBox="1"/>
          <p:nvPr/>
        </p:nvSpPr>
        <p:spPr>
          <a:xfrm>
            <a:off x="7268649" y="1938950"/>
            <a:ext cx="1492200" cy="32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F24A3E"/>
                </a:solidFill>
                <a:highlight>
                  <a:srgbClr val="FFFFFF"/>
                </a:highlight>
                <a:latin typeface="Helvetica Neue"/>
                <a:ea typeface="Helvetica Neue"/>
                <a:cs typeface="Helvetica Neue"/>
                <a:sym typeface="Helvetica Neue"/>
              </a:rPr>
              <a:t>Déploiement / Développement</a:t>
            </a:r>
            <a:endParaRPr b="1" i="0" sz="700" u="none" cap="none" strike="noStrike">
              <a:solidFill>
                <a:srgbClr val="F24A3E"/>
              </a:solidFill>
              <a:highlight>
                <a:srgbClr val="FFFFFF"/>
              </a:highlight>
              <a:latin typeface="Helvetica Neue"/>
              <a:ea typeface="Helvetica Neue"/>
              <a:cs typeface="Helvetica Neue"/>
              <a:sym typeface="Helvetica Neue"/>
            </a:endParaRPr>
          </a:p>
        </p:txBody>
      </p:sp>
      <p:sp>
        <p:nvSpPr>
          <p:cNvPr id="196" name="Google Shape;196;p5"/>
          <p:cNvSpPr/>
          <p:nvPr/>
        </p:nvSpPr>
        <p:spPr>
          <a:xfrm>
            <a:off x="5980625" y="1842423"/>
            <a:ext cx="2727300" cy="142500"/>
          </a:xfrm>
          <a:prstGeom prst="rect">
            <a:avLst/>
          </a:prstGeom>
          <a:gradFill>
            <a:gsLst>
              <a:gs pos="0">
                <a:srgbClr val="FFFFFF"/>
              </a:gs>
              <a:gs pos="100000">
                <a:srgbClr val="F24A3E"/>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p:nvPr/>
        </p:nvSpPr>
        <p:spPr>
          <a:xfrm>
            <a:off x="5873900" y="2674125"/>
            <a:ext cx="2834100" cy="114000"/>
          </a:xfrm>
          <a:prstGeom prst="rect">
            <a:avLst/>
          </a:prstGeom>
          <a:gradFill>
            <a:gsLst>
              <a:gs pos="0">
                <a:srgbClr val="FFFFFF"/>
              </a:gs>
              <a:gs pos="100000">
                <a:srgbClr val="DC4B88"/>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
          <p:cNvSpPr/>
          <p:nvPr/>
        </p:nvSpPr>
        <p:spPr>
          <a:xfrm>
            <a:off x="6143277" y="3583825"/>
            <a:ext cx="2546100" cy="114000"/>
          </a:xfrm>
          <a:prstGeom prst="rect">
            <a:avLst/>
          </a:prstGeom>
          <a:gradFill>
            <a:gsLst>
              <a:gs pos="0">
                <a:srgbClr val="FFFFFF"/>
              </a:gs>
              <a:gs pos="100000">
                <a:srgbClr val="12A96B"/>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75" y="0"/>
            <a:ext cx="9144000" cy="806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5"/>
          <p:cNvPicPr preferRelativeResize="0"/>
          <p:nvPr/>
        </p:nvPicPr>
        <p:blipFill rotWithShape="1">
          <a:blip r:embed="rId3">
            <a:alphaModFix/>
          </a:blip>
          <a:srcRect b="0" l="0" r="0" t="21875"/>
          <a:stretch/>
        </p:blipFill>
        <p:spPr>
          <a:xfrm>
            <a:off x="0" y="0"/>
            <a:ext cx="9144000" cy="806550"/>
          </a:xfrm>
          <a:prstGeom prst="rect">
            <a:avLst/>
          </a:prstGeom>
          <a:noFill/>
          <a:ln>
            <a:noFill/>
          </a:ln>
        </p:spPr>
      </p:pic>
      <p:pic>
        <p:nvPicPr>
          <p:cNvPr id="201" name="Google Shape;201;p5"/>
          <p:cNvPicPr preferRelativeResize="0"/>
          <p:nvPr/>
        </p:nvPicPr>
        <p:blipFill rotWithShape="1">
          <a:blip r:embed="rId4">
            <a:alphaModFix amt="48000"/>
          </a:blip>
          <a:srcRect b="58469" l="0" r="0" t="0"/>
          <a:stretch/>
        </p:blipFill>
        <p:spPr>
          <a:xfrm>
            <a:off x="0" y="-977"/>
            <a:ext cx="9143995" cy="806401"/>
          </a:xfrm>
          <a:prstGeom prst="rect">
            <a:avLst/>
          </a:prstGeom>
          <a:noFill/>
          <a:ln>
            <a:noFill/>
          </a:ln>
        </p:spPr>
      </p:pic>
      <p:sp>
        <p:nvSpPr>
          <p:cNvPr id="202" name="Google Shape;202;p5"/>
          <p:cNvSpPr txBox="1"/>
          <p:nvPr/>
        </p:nvSpPr>
        <p:spPr>
          <a:xfrm>
            <a:off x="178663" y="52526"/>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FFFFFF"/>
              </a:solidFill>
              <a:latin typeface="Helvetica Neue"/>
              <a:ea typeface="Helvetica Neue"/>
              <a:cs typeface="Helvetica Neue"/>
              <a:sym typeface="Helvetica Neue"/>
            </a:endParaRPr>
          </a:p>
        </p:txBody>
      </p:sp>
      <p:sp>
        <p:nvSpPr>
          <p:cNvPr id="203" name="Google Shape;203;p5"/>
          <p:cNvSpPr txBox="1"/>
          <p:nvPr/>
        </p:nvSpPr>
        <p:spPr>
          <a:xfrm>
            <a:off x="347154" y="76958"/>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Planning </a:t>
            </a:r>
            <a:endParaRPr b="1" i="0" sz="3200" u="none" cap="none" strike="noStrike">
              <a:solidFill>
                <a:srgbClr val="FFFFFF"/>
              </a:solidFill>
              <a:latin typeface="Helvetica Neue"/>
              <a:ea typeface="Helvetica Neue"/>
              <a:cs typeface="Helvetica Neue"/>
              <a:sym typeface="Helvetica Neue"/>
            </a:endParaRPr>
          </a:p>
        </p:txBody>
      </p:sp>
      <p:sp>
        <p:nvSpPr>
          <p:cNvPr id="204" name="Google Shape;204;p5"/>
          <p:cNvSpPr/>
          <p:nvPr/>
        </p:nvSpPr>
        <p:spPr>
          <a:xfrm>
            <a:off x="2364759" y="1839467"/>
            <a:ext cx="115500" cy="142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205" name="Google Shape;205;p5"/>
          <p:cNvSpPr txBox="1"/>
          <p:nvPr/>
        </p:nvSpPr>
        <p:spPr>
          <a:xfrm>
            <a:off x="2014665" y="1969800"/>
            <a:ext cx="8073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accent5"/>
                </a:solidFill>
                <a:highlight>
                  <a:srgbClr val="FFFFFF"/>
                </a:highlight>
                <a:latin typeface="Helvetica Neue"/>
                <a:ea typeface="Helvetica Neue"/>
                <a:cs typeface="Helvetica Neue"/>
                <a:sym typeface="Helvetica Neue"/>
              </a:rPr>
              <a:t>Réunions</a:t>
            </a:r>
            <a:br>
              <a:rPr b="1" i="0" lang="en-US" sz="700" u="none" cap="none" strike="noStrike">
                <a:solidFill>
                  <a:schemeClr val="accent5"/>
                </a:solidFill>
                <a:highlight>
                  <a:srgbClr val="FFFFFF"/>
                </a:highlight>
                <a:latin typeface="Helvetica Neue"/>
                <a:ea typeface="Helvetica Neue"/>
                <a:cs typeface="Helvetica Neue"/>
                <a:sym typeface="Helvetica Neue"/>
              </a:rPr>
            </a:br>
            <a:r>
              <a:rPr b="1" i="0" lang="en-US" sz="700" u="none" cap="none" strike="noStrike">
                <a:solidFill>
                  <a:schemeClr val="accent5"/>
                </a:solidFill>
                <a:highlight>
                  <a:srgbClr val="FFFFFF"/>
                </a:highlight>
                <a:latin typeface="Helvetica Neue"/>
                <a:ea typeface="Helvetica Neue"/>
                <a:cs typeface="Helvetica Neue"/>
                <a:sym typeface="Helvetica Neue"/>
              </a:rPr>
              <a:t>fin d’investigation</a:t>
            </a:r>
            <a:endParaRPr b="1" i="0" sz="700" u="none" cap="none" strike="noStrike">
              <a:solidFill>
                <a:schemeClr val="accent5"/>
              </a:solidFill>
              <a:highlight>
                <a:srgbClr val="FFFFFF"/>
              </a:highlight>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48"/>
          <p:cNvSpPr txBox="1"/>
          <p:nvPr/>
        </p:nvSpPr>
        <p:spPr>
          <a:xfrm>
            <a:off x="850050" y="184200"/>
            <a:ext cx="53739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Recommandations Kantar</a:t>
            </a:r>
            <a:endParaRPr b="1" i="0" sz="3200" u="none" cap="none" strike="noStrike">
              <a:solidFill>
                <a:srgbClr val="000000"/>
              </a:solidFill>
              <a:latin typeface="Helvetica Neue"/>
              <a:ea typeface="Helvetica Neue"/>
              <a:cs typeface="Helvetica Neue"/>
              <a:sym typeface="Helvetica Neue"/>
            </a:endParaRPr>
          </a:p>
        </p:txBody>
      </p:sp>
      <p:pic>
        <p:nvPicPr>
          <p:cNvPr id="829" name="Google Shape;829;p48"/>
          <p:cNvPicPr preferRelativeResize="0"/>
          <p:nvPr/>
        </p:nvPicPr>
        <p:blipFill rotWithShape="1">
          <a:blip r:embed="rId3">
            <a:alphaModFix/>
          </a:blip>
          <a:srcRect b="0" l="0" r="0" t="13013"/>
          <a:stretch/>
        </p:blipFill>
        <p:spPr>
          <a:xfrm>
            <a:off x="876400" y="1436526"/>
            <a:ext cx="8040773" cy="3375050"/>
          </a:xfrm>
          <a:prstGeom prst="rect">
            <a:avLst/>
          </a:prstGeom>
          <a:noFill/>
          <a:ln>
            <a:noFill/>
          </a:ln>
        </p:spPr>
      </p:pic>
      <p:sp>
        <p:nvSpPr>
          <p:cNvPr id="830" name="Google Shape;830;p48"/>
          <p:cNvSpPr txBox="1"/>
          <p:nvPr/>
        </p:nvSpPr>
        <p:spPr>
          <a:xfrm>
            <a:off x="878150" y="745000"/>
            <a:ext cx="6534600" cy="117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Light"/>
                <a:ea typeface="Helvetica Neue Light"/>
                <a:cs typeface="Helvetica Neue Light"/>
                <a:sym typeface="Helvetica Neue Light"/>
              </a:rPr>
              <a:t>Recommandations générales,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Light"/>
                <a:ea typeface="Helvetica Neue Light"/>
                <a:cs typeface="Helvetica Neue Light"/>
                <a:sym typeface="Helvetica Neue Light"/>
              </a:rPr>
              <a:t>avec quelques enseignements qui dépassent le mandat de FTE</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831" name="Google Shape;831;p48"/>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2" name="Google Shape;832;p48"/>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833" name="Google Shape;833;p48"/>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sp>
        <p:nvSpPr>
          <p:cNvPr id="838" name="Google Shape;838;p49"/>
          <p:cNvSpPr txBox="1"/>
          <p:nvPr/>
        </p:nvSpPr>
        <p:spPr>
          <a:xfrm>
            <a:off x="850050" y="184200"/>
            <a:ext cx="53739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Recommandations Kantar</a:t>
            </a:r>
            <a:endParaRPr b="1" i="0" sz="3200" u="none" cap="none" strike="noStrike">
              <a:solidFill>
                <a:srgbClr val="000000"/>
              </a:solidFill>
              <a:latin typeface="Helvetica Neue"/>
              <a:ea typeface="Helvetica Neue"/>
              <a:cs typeface="Helvetica Neue"/>
              <a:sym typeface="Helvetica Neue"/>
            </a:endParaRPr>
          </a:p>
        </p:txBody>
      </p:sp>
      <p:pic>
        <p:nvPicPr>
          <p:cNvPr id="839" name="Google Shape;839;p49"/>
          <p:cNvPicPr preferRelativeResize="0"/>
          <p:nvPr/>
        </p:nvPicPr>
        <p:blipFill rotWithShape="1">
          <a:blip r:embed="rId3">
            <a:alphaModFix/>
          </a:blip>
          <a:srcRect b="0" l="0" r="0" t="10112"/>
          <a:stretch/>
        </p:blipFill>
        <p:spPr>
          <a:xfrm>
            <a:off x="773850" y="1118400"/>
            <a:ext cx="8002400" cy="3419100"/>
          </a:xfrm>
          <a:prstGeom prst="rect">
            <a:avLst/>
          </a:prstGeom>
          <a:noFill/>
          <a:ln>
            <a:noFill/>
          </a:ln>
        </p:spPr>
      </p:pic>
      <p:sp>
        <p:nvSpPr>
          <p:cNvPr id="840" name="Google Shape;840;p49"/>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1" name="Google Shape;841;p49"/>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842" name="Google Shape;842;p49"/>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50"/>
          <p:cNvSpPr txBox="1"/>
          <p:nvPr/>
        </p:nvSpPr>
        <p:spPr>
          <a:xfrm>
            <a:off x="850050" y="184200"/>
            <a:ext cx="53739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Recommandations Kantar</a:t>
            </a:r>
            <a:endParaRPr b="1" i="0" sz="3200" u="none" cap="none" strike="noStrike">
              <a:solidFill>
                <a:srgbClr val="000000"/>
              </a:solidFill>
              <a:latin typeface="Helvetica Neue"/>
              <a:ea typeface="Helvetica Neue"/>
              <a:cs typeface="Helvetica Neue"/>
              <a:sym typeface="Helvetica Neue"/>
            </a:endParaRPr>
          </a:p>
        </p:txBody>
      </p:sp>
      <p:pic>
        <p:nvPicPr>
          <p:cNvPr id="848" name="Google Shape;848;p50"/>
          <p:cNvPicPr preferRelativeResize="0"/>
          <p:nvPr/>
        </p:nvPicPr>
        <p:blipFill rotWithShape="1">
          <a:blip r:embed="rId3">
            <a:alphaModFix/>
          </a:blip>
          <a:srcRect b="0" l="0" r="0" t="11284"/>
          <a:stretch/>
        </p:blipFill>
        <p:spPr>
          <a:xfrm>
            <a:off x="910450" y="1149887"/>
            <a:ext cx="7917525" cy="3399675"/>
          </a:xfrm>
          <a:prstGeom prst="rect">
            <a:avLst/>
          </a:prstGeom>
          <a:noFill/>
          <a:ln>
            <a:noFill/>
          </a:ln>
        </p:spPr>
      </p:pic>
      <p:sp>
        <p:nvSpPr>
          <p:cNvPr id="849" name="Google Shape;849;p50"/>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0" name="Google Shape;850;p50"/>
          <p:cNvPicPr preferRelativeResize="0"/>
          <p:nvPr/>
        </p:nvPicPr>
        <p:blipFill rotWithShape="1">
          <a:blip r:embed="rId4">
            <a:alphaModFix amt="48000"/>
          </a:blip>
          <a:srcRect b="58469" l="0" r="0" t="0"/>
          <a:stretch/>
        </p:blipFill>
        <p:spPr>
          <a:xfrm rot="-5400000">
            <a:off x="-2296351" y="2275709"/>
            <a:ext cx="5181605" cy="604878"/>
          </a:xfrm>
          <a:prstGeom prst="rect">
            <a:avLst/>
          </a:prstGeom>
          <a:noFill/>
          <a:ln>
            <a:noFill/>
          </a:ln>
        </p:spPr>
      </p:pic>
      <p:sp>
        <p:nvSpPr>
          <p:cNvPr id="851" name="Google Shape;851;p50"/>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6"/>
          <p:cNvSpPr/>
          <p:nvPr/>
        </p:nvSpPr>
        <p:spPr>
          <a:xfrm>
            <a:off x="716519" y="848937"/>
            <a:ext cx="660275" cy="38850"/>
          </a:xfrm>
          <a:prstGeom prst="flowChartProcess">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txBox="1"/>
          <p:nvPr/>
        </p:nvSpPr>
        <p:spPr>
          <a:xfrm>
            <a:off x="3021000" y="1189983"/>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01</a:t>
            </a:r>
            <a:endParaRPr b="1" i="0" sz="2600" u="none" cap="none" strike="noStrike">
              <a:solidFill>
                <a:srgbClr val="000000"/>
              </a:solidFill>
              <a:latin typeface="Helvetica Neue"/>
              <a:ea typeface="Helvetica Neue"/>
              <a:cs typeface="Helvetica Neue"/>
              <a:sym typeface="Helvetica Neue"/>
            </a:endParaRPr>
          </a:p>
        </p:txBody>
      </p:sp>
      <p:sp>
        <p:nvSpPr>
          <p:cNvPr id="212" name="Google Shape;212;p6"/>
          <p:cNvSpPr txBox="1"/>
          <p:nvPr/>
        </p:nvSpPr>
        <p:spPr>
          <a:xfrm>
            <a:off x="3021000" y="1914183"/>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02</a:t>
            </a:r>
            <a:endParaRPr b="1" i="0" sz="2600" u="none" cap="none" strike="noStrike">
              <a:solidFill>
                <a:srgbClr val="000000"/>
              </a:solidFill>
              <a:latin typeface="Helvetica Neue"/>
              <a:ea typeface="Helvetica Neue"/>
              <a:cs typeface="Helvetica Neue"/>
              <a:sym typeface="Helvetica Neue"/>
            </a:endParaRPr>
          </a:p>
        </p:txBody>
      </p:sp>
      <p:sp>
        <p:nvSpPr>
          <p:cNvPr id="213" name="Google Shape;213;p6"/>
          <p:cNvSpPr txBox="1"/>
          <p:nvPr/>
        </p:nvSpPr>
        <p:spPr>
          <a:xfrm>
            <a:off x="3021000" y="2638383"/>
            <a:ext cx="6603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03</a:t>
            </a:r>
            <a:endParaRPr b="1" i="0" sz="2600" u="none" cap="none" strike="noStrike">
              <a:solidFill>
                <a:srgbClr val="000000"/>
              </a:solidFill>
              <a:latin typeface="Helvetica Neue"/>
              <a:ea typeface="Helvetica Neue"/>
              <a:cs typeface="Helvetica Neue"/>
              <a:sym typeface="Helvetica Neue"/>
            </a:endParaRPr>
          </a:p>
        </p:txBody>
      </p:sp>
      <p:sp>
        <p:nvSpPr>
          <p:cNvPr id="214" name="Google Shape;214;p6"/>
          <p:cNvSpPr txBox="1"/>
          <p:nvPr/>
        </p:nvSpPr>
        <p:spPr>
          <a:xfrm>
            <a:off x="1443378" y="504933"/>
            <a:ext cx="2047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Helvetica Neue"/>
                <a:ea typeface="Helvetica Neue"/>
                <a:cs typeface="Helvetica Neue"/>
                <a:sym typeface="Helvetica Neue"/>
              </a:rPr>
              <a:t>Sommaire</a:t>
            </a:r>
            <a:endParaRPr b="1" i="0" sz="2600" u="none" cap="none" strike="noStrike">
              <a:solidFill>
                <a:srgbClr val="000000"/>
              </a:solidFill>
              <a:latin typeface="Helvetica Neue"/>
              <a:ea typeface="Helvetica Neue"/>
              <a:cs typeface="Helvetica Neue"/>
              <a:sym typeface="Helvetica Neue"/>
            </a:endParaRPr>
          </a:p>
        </p:txBody>
      </p:sp>
      <p:sp>
        <p:nvSpPr>
          <p:cNvPr id="215" name="Google Shape;215;p6"/>
          <p:cNvSpPr/>
          <p:nvPr/>
        </p:nvSpPr>
        <p:spPr>
          <a:xfrm>
            <a:off x="3750825" y="-16646"/>
            <a:ext cx="53931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6"/>
          <p:cNvPicPr preferRelativeResize="0"/>
          <p:nvPr/>
        </p:nvPicPr>
        <p:blipFill rotWithShape="1">
          <a:blip r:embed="rId3">
            <a:alphaModFix/>
          </a:blip>
          <a:srcRect b="0" l="0" r="0" t="21875"/>
          <a:stretch/>
        </p:blipFill>
        <p:spPr>
          <a:xfrm>
            <a:off x="3750900" y="16650"/>
            <a:ext cx="5393099" cy="5143499"/>
          </a:xfrm>
          <a:prstGeom prst="rect">
            <a:avLst/>
          </a:prstGeom>
          <a:noFill/>
          <a:ln>
            <a:noFill/>
          </a:ln>
        </p:spPr>
      </p:pic>
      <p:sp>
        <p:nvSpPr>
          <p:cNvPr id="217" name="Google Shape;217;p6"/>
          <p:cNvSpPr txBox="1"/>
          <p:nvPr/>
        </p:nvSpPr>
        <p:spPr>
          <a:xfrm>
            <a:off x="3961448" y="1189983"/>
            <a:ext cx="4255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Helvetica Neue"/>
                <a:ea typeface="Helvetica Neue"/>
                <a:cs typeface="Helvetica Neue"/>
                <a:sym typeface="Helvetica Neue"/>
              </a:rPr>
              <a:t>Investigation</a:t>
            </a:r>
            <a:endParaRPr b="0" i="0" sz="2600" u="none" cap="none" strike="noStrike">
              <a:solidFill>
                <a:srgbClr val="000000"/>
              </a:solidFill>
              <a:latin typeface="Helvetica Neue"/>
              <a:ea typeface="Helvetica Neue"/>
              <a:cs typeface="Helvetica Neue"/>
              <a:sym typeface="Helvetica Neue"/>
            </a:endParaRPr>
          </a:p>
        </p:txBody>
      </p:sp>
      <p:sp>
        <p:nvSpPr>
          <p:cNvPr id="218" name="Google Shape;218;p6"/>
          <p:cNvSpPr txBox="1"/>
          <p:nvPr/>
        </p:nvSpPr>
        <p:spPr>
          <a:xfrm>
            <a:off x="3961457" y="1914183"/>
            <a:ext cx="4255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Helvetica Neue"/>
                <a:ea typeface="Helvetica Neue"/>
                <a:cs typeface="Helvetica Neue"/>
                <a:sym typeface="Helvetica Neue"/>
              </a:rPr>
              <a:t>Solution </a:t>
            </a:r>
            <a:endParaRPr b="0" i="0" sz="2600" u="none" cap="none" strike="noStrike">
              <a:solidFill>
                <a:srgbClr val="000000"/>
              </a:solidFill>
              <a:latin typeface="Helvetica Neue"/>
              <a:ea typeface="Helvetica Neue"/>
              <a:cs typeface="Helvetica Neue"/>
              <a:sym typeface="Helvetica Neue"/>
            </a:endParaRPr>
          </a:p>
        </p:txBody>
      </p:sp>
      <p:sp>
        <p:nvSpPr>
          <p:cNvPr id="219" name="Google Shape;219;p6"/>
          <p:cNvSpPr txBox="1"/>
          <p:nvPr/>
        </p:nvSpPr>
        <p:spPr>
          <a:xfrm>
            <a:off x="3961457" y="2638383"/>
            <a:ext cx="4255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Helvetica Neue"/>
                <a:ea typeface="Helvetica Neue"/>
                <a:cs typeface="Helvetica Neue"/>
                <a:sym typeface="Helvetica Neue"/>
              </a:rPr>
              <a:t>Déploiement </a:t>
            </a:r>
            <a:endParaRPr b="0" i="0" sz="2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7"/>
          <p:cNvSpPr/>
          <p:nvPr/>
        </p:nvSpPr>
        <p:spPr>
          <a:xfrm>
            <a:off x="-75" y="0"/>
            <a:ext cx="9144000" cy="5143500"/>
          </a:xfrm>
          <a:prstGeom prst="rect">
            <a:avLst/>
          </a:prstGeom>
          <a:solidFill>
            <a:srgbClr val="ECE2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 name="Google Shape;225;p7"/>
          <p:cNvPicPr preferRelativeResize="0"/>
          <p:nvPr/>
        </p:nvPicPr>
        <p:blipFill rotWithShape="1">
          <a:blip r:embed="rId3">
            <a:alphaModFix/>
          </a:blip>
          <a:srcRect b="0" l="0" r="0" t="21875"/>
          <a:stretch/>
        </p:blipFill>
        <p:spPr>
          <a:xfrm>
            <a:off x="0" y="0"/>
            <a:ext cx="9144000" cy="5143499"/>
          </a:xfrm>
          <a:prstGeom prst="rect">
            <a:avLst/>
          </a:prstGeom>
          <a:noFill/>
          <a:ln>
            <a:noFill/>
          </a:ln>
        </p:spPr>
      </p:pic>
      <p:sp>
        <p:nvSpPr>
          <p:cNvPr id="226" name="Google Shape;226;p7"/>
          <p:cNvSpPr txBox="1"/>
          <p:nvPr/>
        </p:nvSpPr>
        <p:spPr>
          <a:xfrm>
            <a:off x="540800" y="574075"/>
            <a:ext cx="14289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400"/>
              <a:buFont typeface="Arial"/>
              <a:buNone/>
            </a:pPr>
            <a:r>
              <a:rPr b="1" i="0" lang="en-US" sz="6400" u="none" cap="none" strike="noStrike">
                <a:solidFill>
                  <a:srgbClr val="000000"/>
                </a:solidFill>
                <a:latin typeface="Helvetica Neue"/>
                <a:ea typeface="Helvetica Neue"/>
                <a:cs typeface="Helvetica Neue"/>
                <a:sym typeface="Helvetica Neue"/>
              </a:rPr>
              <a:t>01</a:t>
            </a:r>
            <a:endParaRPr b="1" i="0" sz="6400" u="none" cap="none" strike="noStrike">
              <a:solidFill>
                <a:srgbClr val="000000"/>
              </a:solidFill>
              <a:latin typeface="Helvetica Neue"/>
              <a:ea typeface="Helvetica Neue"/>
              <a:cs typeface="Helvetica Neue"/>
              <a:sym typeface="Helvetica Neue"/>
            </a:endParaRPr>
          </a:p>
        </p:txBody>
      </p:sp>
      <p:sp>
        <p:nvSpPr>
          <p:cNvPr id="227" name="Google Shape;227;p7"/>
          <p:cNvSpPr txBox="1"/>
          <p:nvPr/>
        </p:nvSpPr>
        <p:spPr>
          <a:xfrm>
            <a:off x="1703425" y="1525500"/>
            <a:ext cx="54597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rgbClr val="000000"/>
                </a:solidFill>
                <a:latin typeface="Helvetica Neue"/>
                <a:ea typeface="Helvetica Neue"/>
                <a:cs typeface="Helvetica Neue"/>
                <a:sym typeface="Helvetica Neue"/>
              </a:rPr>
              <a:t>Investigation  </a:t>
            </a:r>
            <a:endParaRPr b="1" i="0" sz="6000" u="none" cap="none" strike="noStrike">
              <a:solidFill>
                <a:srgbClr val="000000"/>
              </a:solidFill>
              <a:latin typeface="Helvetica Neue"/>
              <a:ea typeface="Helvetica Neue"/>
              <a:cs typeface="Helvetica Neue"/>
              <a:sym typeface="Helvetica Neue"/>
            </a:endParaRPr>
          </a:p>
        </p:txBody>
      </p:sp>
      <p:sp>
        <p:nvSpPr>
          <p:cNvPr id="228" name="Google Shape;228;p7"/>
          <p:cNvSpPr txBox="1"/>
          <p:nvPr/>
        </p:nvSpPr>
        <p:spPr>
          <a:xfrm>
            <a:off x="1819950" y="2426933"/>
            <a:ext cx="4810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Montserrat"/>
                <a:ea typeface="Montserrat"/>
                <a:cs typeface="Montserrat"/>
                <a:sym typeface="Montserrat"/>
              </a:rPr>
              <a:t>/ Restitution</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txBox="1"/>
          <p:nvPr/>
        </p:nvSpPr>
        <p:spPr>
          <a:xfrm>
            <a:off x="848227" y="184183"/>
            <a:ext cx="539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Helvetica Neue"/>
                <a:ea typeface="Helvetica Neue"/>
                <a:cs typeface="Helvetica Neue"/>
                <a:sym typeface="Helvetica Neue"/>
              </a:rPr>
              <a:t>Entretiens menés</a:t>
            </a:r>
            <a:endParaRPr b="1" i="0" sz="3200" u="none" cap="none" strike="noStrike">
              <a:solidFill>
                <a:srgbClr val="000000"/>
              </a:solidFill>
              <a:latin typeface="Helvetica Neue"/>
              <a:ea typeface="Helvetica Neue"/>
              <a:cs typeface="Helvetica Neue"/>
              <a:sym typeface="Helvetica Neue"/>
            </a:endParaRPr>
          </a:p>
        </p:txBody>
      </p:sp>
      <p:sp>
        <p:nvSpPr>
          <p:cNvPr id="234" name="Google Shape;234;p8"/>
          <p:cNvSpPr txBox="1"/>
          <p:nvPr/>
        </p:nvSpPr>
        <p:spPr>
          <a:xfrm>
            <a:off x="2350855" y="1167502"/>
            <a:ext cx="40614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ontserrat"/>
                <a:ea typeface="Montserrat"/>
                <a:cs typeface="Montserrat"/>
                <a:sym typeface="Montserrat"/>
              </a:rPr>
              <a:t>Entretiens entreprises</a:t>
            </a:r>
            <a:endParaRPr b="0" i="0" sz="2400" u="none" cap="none" strike="noStrike">
              <a:solidFill>
                <a:srgbClr val="000000"/>
              </a:solidFill>
              <a:latin typeface="Montserrat"/>
              <a:ea typeface="Montserrat"/>
              <a:cs typeface="Montserrat"/>
              <a:sym typeface="Montserrat"/>
            </a:endParaRPr>
          </a:p>
        </p:txBody>
      </p:sp>
      <p:sp>
        <p:nvSpPr>
          <p:cNvPr id="235" name="Google Shape;235;p8"/>
          <p:cNvSpPr txBox="1"/>
          <p:nvPr/>
        </p:nvSpPr>
        <p:spPr>
          <a:xfrm>
            <a:off x="1603556" y="1001046"/>
            <a:ext cx="7473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Helvetica Neue"/>
                <a:ea typeface="Helvetica Neue"/>
                <a:cs typeface="Helvetica Neue"/>
                <a:sym typeface="Helvetica Neue"/>
              </a:rPr>
              <a:t>20</a:t>
            </a:r>
            <a:r>
              <a:rPr b="0" i="0" lang="en-US" sz="40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Helvetica Neue"/>
              <a:ea typeface="Helvetica Neue"/>
              <a:cs typeface="Helvetica Neue"/>
              <a:sym typeface="Helvetica Neue"/>
            </a:endParaRPr>
          </a:p>
        </p:txBody>
      </p:sp>
      <p:sp>
        <p:nvSpPr>
          <p:cNvPr id="236" name="Google Shape;236;p8"/>
          <p:cNvSpPr txBox="1"/>
          <p:nvPr/>
        </p:nvSpPr>
        <p:spPr>
          <a:xfrm>
            <a:off x="851400" y="2760538"/>
            <a:ext cx="2908800" cy="4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FFFF"/>
                </a:solidFill>
                <a:highlight>
                  <a:srgbClr val="2B4141"/>
                </a:highlight>
                <a:latin typeface="Montserrat"/>
                <a:ea typeface="Montserrat"/>
                <a:cs typeface="Montserrat"/>
                <a:sym typeface="Montserrat"/>
              </a:rPr>
              <a:t>Quelques exemples </a:t>
            </a:r>
            <a:endParaRPr b="1" i="0" sz="1700" u="none" cap="none" strike="noStrike">
              <a:solidFill>
                <a:srgbClr val="FFFFFF"/>
              </a:solidFill>
              <a:highlight>
                <a:srgbClr val="2B4141"/>
              </a:highlight>
              <a:latin typeface="Montserrat"/>
              <a:ea typeface="Montserrat"/>
              <a:cs typeface="Montserrat"/>
              <a:sym typeface="Montserrat"/>
            </a:endParaRPr>
          </a:p>
        </p:txBody>
      </p:sp>
      <p:grpSp>
        <p:nvGrpSpPr>
          <p:cNvPr id="237" name="Google Shape;237;p8"/>
          <p:cNvGrpSpPr/>
          <p:nvPr/>
        </p:nvGrpSpPr>
        <p:grpSpPr>
          <a:xfrm>
            <a:off x="1370474" y="3243125"/>
            <a:ext cx="7080776" cy="1684850"/>
            <a:chOff x="1003800" y="3097056"/>
            <a:chExt cx="8071100" cy="1920494"/>
          </a:xfrm>
        </p:grpSpPr>
        <p:cxnSp>
          <p:nvCxnSpPr>
            <p:cNvPr id="238" name="Google Shape;238;p8"/>
            <p:cNvCxnSpPr/>
            <p:nvPr/>
          </p:nvCxnSpPr>
          <p:spPr>
            <a:xfrm>
              <a:off x="1003805" y="3243101"/>
              <a:ext cx="0" cy="1721400"/>
            </a:xfrm>
            <a:prstGeom prst="straightConnector1">
              <a:avLst/>
            </a:prstGeom>
            <a:noFill/>
            <a:ln cap="flat" cmpd="sng" w="9525">
              <a:solidFill>
                <a:schemeClr val="dk2"/>
              </a:solidFill>
              <a:prstDash val="solid"/>
              <a:round/>
              <a:headEnd len="sm" w="sm" type="none"/>
              <a:tailEnd len="sm" w="sm" type="none"/>
            </a:ln>
          </p:spPr>
        </p:cxnSp>
        <p:cxnSp>
          <p:nvCxnSpPr>
            <p:cNvPr id="239" name="Google Shape;239;p8"/>
            <p:cNvCxnSpPr/>
            <p:nvPr/>
          </p:nvCxnSpPr>
          <p:spPr>
            <a:xfrm>
              <a:off x="3624267" y="3243101"/>
              <a:ext cx="0" cy="1742100"/>
            </a:xfrm>
            <a:prstGeom prst="straightConnector1">
              <a:avLst/>
            </a:prstGeom>
            <a:noFill/>
            <a:ln cap="flat" cmpd="sng" w="9525">
              <a:solidFill>
                <a:schemeClr val="dk2"/>
              </a:solidFill>
              <a:prstDash val="solid"/>
              <a:round/>
              <a:headEnd len="sm" w="sm" type="none"/>
              <a:tailEnd len="sm" w="sm" type="none"/>
            </a:ln>
          </p:spPr>
        </p:cxnSp>
        <p:sp>
          <p:nvSpPr>
            <p:cNvPr id="240" name="Google Shape;240;p8"/>
            <p:cNvSpPr txBox="1"/>
            <p:nvPr/>
          </p:nvSpPr>
          <p:spPr>
            <a:xfrm>
              <a:off x="1003800" y="3103383"/>
              <a:ext cx="1784400" cy="4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ontserrat"/>
                  <a:ea typeface="Montserrat"/>
                  <a:cs typeface="Montserrat"/>
                  <a:sym typeface="Montserrat"/>
                </a:rPr>
                <a:t>Opérateurs</a:t>
              </a:r>
              <a:endParaRPr b="1" i="0" sz="1600" u="none" cap="none" strike="noStrike">
                <a:solidFill>
                  <a:srgbClr val="000000"/>
                </a:solidFill>
                <a:latin typeface="Montserrat"/>
                <a:ea typeface="Montserrat"/>
                <a:cs typeface="Montserrat"/>
                <a:sym typeface="Montserrat"/>
              </a:endParaRPr>
            </a:p>
          </p:txBody>
        </p:sp>
        <p:sp>
          <p:nvSpPr>
            <p:cNvPr id="241" name="Google Shape;241;p8"/>
            <p:cNvSpPr txBox="1"/>
            <p:nvPr/>
          </p:nvSpPr>
          <p:spPr>
            <a:xfrm>
              <a:off x="3624254" y="3103383"/>
              <a:ext cx="1784400" cy="4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ontserrat"/>
                  <a:ea typeface="Montserrat"/>
                  <a:cs typeface="Montserrat"/>
                  <a:sym typeface="Montserrat"/>
                </a:rPr>
                <a:t>Partenaires</a:t>
              </a:r>
              <a:endParaRPr b="1" i="0" sz="1600" u="none" cap="none" strike="noStrike">
                <a:solidFill>
                  <a:srgbClr val="000000"/>
                </a:solidFill>
                <a:latin typeface="Montserrat"/>
                <a:ea typeface="Montserrat"/>
                <a:cs typeface="Montserrat"/>
                <a:sym typeface="Montserrat"/>
              </a:endParaRPr>
            </a:p>
          </p:txBody>
        </p:sp>
        <p:cxnSp>
          <p:nvCxnSpPr>
            <p:cNvPr id="242" name="Google Shape;242;p8"/>
            <p:cNvCxnSpPr/>
            <p:nvPr/>
          </p:nvCxnSpPr>
          <p:spPr>
            <a:xfrm>
              <a:off x="6141031" y="3236764"/>
              <a:ext cx="0" cy="1734600"/>
            </a:xfrm>
            <a:prstGeom prst="straightConnector1">
              <a:avLst/>
            </a:prstGeom>
            <a:noFill/>
            <a:ln cap="flat" cmpd="sng" w="9525">
              <a:solidFill>
                <a:schemeClr val="dk2"/>
              </a:solidFill>
              <a:prstDash val="solid"/>
              <a:round/>
              <a:headEnd len="sm" w="sm" type="none"/>
              <a:tailEnd len="sm" w="sm" type="none"/>
            </a:ln>
          </p:spPr>
        </p:cxnSp>
        <p:sp>
          <p:nvSpPr>
            <p:cNvPr id="243" name="Google Shape;243;p8"/>
            <p:cNvSpPr txBox="1"/>
            <p:nvPr/>
          </p:nvSpPr>
          <p:spPr>
            <a:xfrm>
              <a:off x="6141041" y="3097056"/>
              <a:ext cx="1989300" cy="4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Montserrat"/>
                  <a:ea typeface="Montserrat"/>
                  <a:cs typeface="Montserrat"/>
                  <a:sym typeface="Montserrat"/>
                </a:rPr>
                <a:t>Organisations</a:t>
              </a:r>
              <a:endParaRPr b="1" i="0" sz="1600" u="none" cap="none" strike="noStrike">
                <a:solidFill>
                  <a:srgbClr val="000000"/>
                </a:solidFill>
                <a:latin typeface="Montserrat"/>
                <a:ea typeface="Montserrat"/>
                <a:cs typeface="Montserrat"/>
                <a:sym typeface="Montserrat"/>
              </a:endParaRPr>
            </a:p>
          </p:txBody>
        </p:sp>
        <p:pic>
          <p:nvPicPr>
            <p:cNvPr id="244" name="Google Shape;244;p8"/>
            <p:cNvPicPr preferRelativeResize="0"/>
            <p:nvPr/>
          </p:nvPicPr>
          <p:blipFill rotWithShape="1">
            <a:blip r:embed="rId3">
              <a:alphaModFix/>
            </a:blip>
            <a:srcRect b="0" l="0" r="0" t="0"/>
            <a:stretch/>
          </p:blipFill>
          <p:spPr>
            <a:xfrm>
              <a:off x="6141035" y="3579490"/>
              <a:ext cx="1072499" cy="668212"/>
            </a:xfrm>
            <a:prstGeom prst="rect">
              <a:avLst/>
            </a:prstGeom>
            <a:noFill/>
            <a:ln>
              <a:noFill/>
            </a:ln>
          </p:spPr>
        </p:pic>
        <p:pic>
          <p:nvPicPr>
            <p:cNvPr id="245" name="Google Shape;245;p8"/>
            <p:cNvPicPr preferRelativeResize="0"/>
            <p:nvPr/>
          </p:nvPicPr>
          <p:blipFill rotWithShape="1">
            <a:blip r:embed="rId4">
              <a:alphaModFix/>
            </a:blip>
            <a:srcRect b="0" l="0" r="0" t="0"/>
            <a:stretch/>
          </p:blipFill>
          <p:spPr>
            <a:xfrm>
              <a:off x="1097959" y="3589034"/>
              <a:ext cx="529500" cy="630768"/>
            </a:xfrm>
            <a:prstGeom prst="rect">
              <a:avLst/>
            </a:prstGeom>
            <a:noFill/>
            <a:ln>
              <a:noFill/>
            </a:ln>
          </p:spPr>
        </p:pic>
        <p:pic>
          <p:nvPicPr>
            <p:cNvPr id="246" name="Google Shape;246;p8"/>
            <p:cNvPicPr preferRelativeResize="0"/>
            <p:nvPr/>
          </p:nvPicPr>
          <p:blipFill rotWithShape="1">
            <a:blip r:embed="rId5">
              <a:alphaModFix/>
            </a:blip>
            <a:srcRect b="0" l="0" r="0" t="0"/>
            <a:stretch/>
          </p:blipFill>
          <p:spPr>
            <a:xfrm>
              <a:off x="1715568" y="3612157"/>
              <a:ext cx="1072500" cy="584514"/>
            </a:xfrm>
            <a:prstGeom prst="rect">
              <a:avLst/>
            </a:prstGeom>
            <a:noFill/>
            <a:ln>
              <a:noFill/>
            </a:ln>
          </p:spPr>
        </p:pic>
        <p:pic>
          <p:nvPicPr>
            <p:cNvPr id="247" name="Google Shape;247;p8"/>
            <p:cNvPicPr preferRelativeResize="0"/>
            <p:nvPr/>
          </p:nvPicPr>
          <p:blipFill rotWithShape="1">
            <a:blip r:embed="rId6">
              <a:alphaModFix/>
            </a:blip>
            <a:srcRect b="0" l="0" r="0" t="42136"/>
            <a:stretch/>
          </p:blipFill>
          <p:spPr>
            <a:xfrm>
              <a:off x="1101378" y="4326701"/>
              <a:ext cx="1534799" cy="434300"/>
            </a:xfrm>
            <a:prstGeom prst="rect">
              <a:avLst/>
            </a:prstGeom>
            <a:noFill/>
            <a:ln>
              <a:noFill/>
            </a:ln>
          </p:spPr>
        </p:pic>
        <p:pic>
          <p:nvPicPr>
            <p:cNvPr id="248" name="Google Shape;248;p8"/>
            <p:cNvPicPr preferRelativeResize="0"/>
            <p:nvPr/>
          </p:nvPicPr>
          <p:blipFill rotWithShape="1">
            <a:blip r:embed="rId7">
              <a:alphaModFix/>
            </a:blip>
            <a:srcRect b="0" l="0" r="0" t="0"/>
            <a:stretch/>
          </p:blipFill>
          <p:spPr>
            <a:xfrm>
              <a:off x="3704954" y="3534697"/>
              <a:ext cx="1207505" cy="724200"/>
            </a:xfrm>
            <a:prstGeom prst="rect">
              <a:avLst/>
            </a:prstGeom>
            <a:noFill/>
            <a:ln>
              <a:noFill/>
            </a:ln>
          </p:spPr>
        </p:pic>
        <p:pic>
          <p:nvPicPr>
            <p:cNvPr id="249" name="Google Shape;249;p8"/>
            <p:cNvPicPr preferRelativeResize="0"/>
            <p:nvPr/>
          </p:nvPicPr>
          <p:blipFill rotWithShape="1">
            <a:blip r:embed="rId8">
              <a:alphaModFix/>
            </a:blip>
            <a:srcRect b="0" l="0" r="0" t="0"/>
            <a:stretch/>
          </p:blipFill>
          <p:spPr>
            <a:xfrm>
              <a:off x="3772454" y="4335100"/>
              <a:ext cx="1072501" cy="337526"/>
            </a:xfrm>
            <a:prstGeom prst="rect">
              <a:avLst/>
            </a:prstGeom>
            <a:noFill/>
            <a:ln>
              <a:noFill/>
            </a:ln>
          </p:spPr>
        </p:pic>
        <p:pic>
          <p:nvPicPr>
            <p:cNvPr id="250" name="Google Shape;250;p8"/>
            <p:cNvPicPr preferRelativeResize="0"/>
            <p:nvPr/>
          </p:nvPicPr>
          <p:blipFill rotWithShape="1">
            <a:blip r:embed="rId9">
              <a:alphaModFix/>
            </a:blip>
            <a:srcRect b="0" l="0" r="0" t="50645"/>
            <a:stretch/>
          </p:blipFill>
          <p:spPr>
            <a:xfrm>
              <a:off x="4907165" y="3555441"/>
              <a:ext cx="1072500" cy="673945"/>
            </a:xfrm>
            <a:prstGeom prst="rect">
              <a:avLst/>
            </a:prstGeom>
            <a:noFill/>
            <a:ln>
              <a:noFill/>
            </a:ln>
          </p:spPr>
        </p:pic>
        <p:pic>
          <p:nvPicPr>
            <p:cNvPr id="251" name="Google Shape;251;p8"/>
            <p:cNvPicPr preferRelativeResize="0"/>
            <p:nvPr/>
          </p:nvPicPr>
          <p:blipFill rotWithShape="1">
            <a:blip r:embed="rId10">
              <a:alphaModFix/>
            </a:blip>
            <a:srcRect b="0" l="0" r="0" t="0"/>
            <a:stretch/>
          </p:blipFill>
          <p:spPr>
            <a:xfrm>
              <a:off x="3048887" y="3831696"/>
              <a:ext cx="411973" cy="724201"/>
            </a:xfrm>
            <a:prstGeom prst="rect">
              <a:avLst/>
            </a:prstGeom>
            <a:noFill/>
            <a:ln>
              <a:noFill/>
            </a:ln>
          </p:spPr>
        </p:pic>
        <p:pic>
          <p:nvPicPr>
            <p:cNvPr id="252" name="Google Shape;252;p8"/>
            <p:cNvPicPr preferRelativeResize="0"/>
            <p:nvPr/>
          </p:nvPicPr>
          <p:blipFill rotWithShape="1">
            <a:blip r:embed="rId11">
              <a:alphaModFix/>
            </a:blip>
            <a:srcRect b="0" l="0" r="0" t="0"/>
            <a:stretch/>
          </p:blipFill>
          <p:spPr>
            <a:xfrm>
              <a:off x="7374875" y="3617660"/>
              <a:ext cx="1534799" cy="557256"/>
            </a:xfrm>
            <a:prstGeom prst="rect">
              <a:avLst/>
            </a:prstGeom>
            <a:noFill/>
            <a:ln>
              <a:noFill/>
            </a:ln>
          </p:spPr>
        </p:pic>
        <p:pic>
          <p:nvPicPr>
            <p:cNvPr id="253" name="Google Shape;253;p8"/>
            <p:cNvPicPr preferRelativeResize="0"/>
            <p:nvPr/>
          </p:nvPicPr>
          <p:blipFill rotWithShape="1">
            <a:blip r:embed="rId12">
              <a:alphaModFix/>
            </a:blip>
            <a:srcRect b="0" l="0" r="0" t="18180"/>
            <a:stretch/>
          </p:blipFill>
          <p:spPr>
            <a:xfrm>
              <a:off x="6189265" y="4293350"/>
              <a:ext cx="1207500" cy="724200"/>
            </a:xfrm>
            <a:prstGeom prst="rect">
              <a:avLst/>
            </a:prstGeom>
            <a:noFill/>
            <a:ln>
              <a:noFill/>
            </a:ln>
          </p:spPr>
        </p:pic>
        <p:pic>
          <p:nvPicPr>
            <p:cNvPr id="254" name="Google Shape;254;p8"/>
            <p:cNvPicPr preferRelativeResize="0"/>
            <p:nvPr/>
          </p:nvPicPr>
          <p:blipFill rotWithShape="1">
            <a:blip r:embed="rId13">
              <a:alphaModFix/>
            </a:blip>
            <a:srcRect b="0" l="0" r="0" t="0"/>
            <a:stretch/>
          </p:blipFill>
          <p:spPr>
            <a:xfrm>
              <a:off x="7354971" y="4286671"/>
              <a:ext cx="747300" cy="726924"/>
            </a:xfrm>
            <a:prstGeom prst="rect">
              <a:avLst/>
            </a:prstGeom>
            <a:noFill/>
            <a:ln>
              <a:noFill/>
            </a:ln>
          </p:spPr>
        </p:pic>
        <p:pic>
          <p:nvPicPr>
            <p:cNvPr id="255" name="Google Shape;255;p8"/>
            <p:cNvPicPr preferRelativeResize="0"/>
            <p:nvPr/>
          </p:nvPicPr>
          <p:blipFill rotWithShape="1">
            <a:blip r:embed="rId14">
              <a:alphaModFix/>
            </a:blip>
            <a:srcRect b="0" l="0" r="0" t="0"/>
            <a:stretch/>
          </p:blipFill>
          <p:spPr>
            <a:xfrm>
              <a:off x="4862049" y="4318400"/>
              <a:ext cx="1261870" cy="450900"/>
            </a:xfrm>
            <a:prstGeom prst="rect">
              <a:avLst/>
            </a:prstGeom>
            <a:noFill/>
            <a:ln>
              <a:noFill/>
            </a:ln>
          </p:spPr>
        </p:pic>
        <p:pic>
          <p:nvPicPr>
            <p:cNvPr id="256" name="Google Shape;256;p8"/>
            <p:cNvPicPr preferRelativeResize="0"/>
            <p:nvPr/>
          </p:nvPicPr>
          <p:blipFill rotWithShape="1">
            <a:blip r:embed="rId15">
              <a:alphaModFix/>
            </a:blip>
            <a:srcRect b="0" l="0" r="0" t="0"/>
            <a:stretch/>
          </p:blipFill>
          <p:spPr>
            <a:xfrm>
              <a:off x="2344404" y="4162100"/>
              <a:ext cx="529500" cy="529500"/>
            </a:xfrm>
            <a:prstGeom prst="rect">
              <a:avLst/>
            </a:prstGeom>
            <a:noFill/>
            <a:ln>
              <a:noFill/>
            </a:ln>
          </p:spPr>
        </p:pic>
        <p:pic>
          <p:nvPicPr>
            <p:cNvPr id="257" name="Google Shape;257;p8"/>
            <p:cNvPicPr preferRelativeResize="0"/>
            <p:nvPr/>
          </p:nvPicPr>
          <p:blipFill rotWithShape="1">
            <a:blip r:embed="rId16">
              <a:alphaModFix/>
            </a:blip>
            <a:srcRect b="0" l="0" r="0" t="0"/>
            <a:stretch/>
          </p:blipFill>
          <p:spPr>
            <a:xfrm>
              <a:off x="8130235" y="4209750"/>
              <a:ext cx="944665" cy="726925"/>
            </a:xfrm>
            <a:prstGeom prst="rect">
              <a:avLst/>
            </a:prstGeom>
            <a:noFill/>
            <a:ln>
              <a:noFill/>
            </a:ln>
          </p:spPr>
        </p:pic>
      </p:grpSp>
      <p:sp>
        <p:nvSpPr>
          <p:cNvPr id="258" name="Google Shape;258;p8"/>
          <p:cNvSpPr txBox="1"/>
          <p:nvPr/>
        </p:nvSpPr>
        <p:spPr>
          <a:xfrm>
            <a:off x="2350856" y="1842174"/>
            <a:ext cx="48024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Montserrat"/>
                <a:ea typeface="Montserrat"/>
                <a:cs typeface="Montserrat"/>
                <a:sym typeface="Montserrat"/>
              </a:rPr>
              <a:t>Entretiens parties prenantes et acteurs impliqués</a:t>
            </a:r>
            <a:endParaRPr b="0" i="0" sz="2400" u="none" cap="none" strike="noStrike">
              <a:solidFill>
                <a:srgbClr val="000000"/>
              </a:solidFill>
              <a:latin typeface="Montserrat"/>
              <a:ea typeface="Montserrat"/>
              <a:cs typeface="Montserrat"/>
              <a:sym typeface="Montserrat"/>
            </a:endParaRPr>
          </a:p>
        </p:txBody>
      </p:sp>
      <p:sp>
        <p:nvSpPr>
          <p:cNvPr id="259" name="Google Shape;259;p8"/>
          <p:cNvSpPr txBox="1"/>
          <p:nvPr/>
        </p:nvSpPr>
        <p:spPr>
          <a:xfrm>
            <a:off x="1370479" y="1637450"/>
            <a:ext cx="10725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Helvetica Neue"/>
                <a:ea typeface="Helvetica Neue"/>
                <a:cs typeface="Helvetica Neue"/>
                <a:sym typeface="Helvetica Neue"/>
              </a:rPr>
              <a:t>+40</a:t>
            </a:r>
            <a:r>
              <a:rPr b="0" i="0" lang="en-US" sz="40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Helvetica Neue"/>
              <a:ea typeface="Helvetica Neue"/>
              <a:cs typeface="Helvetica Neue"/>
              <a:sym typeface="Helvetica Neue"/>
            </a:endParaRPr>
          </a:p>
        </p:txBody>
      </p:sp>
      <p:sp>
        <p:nvSpPr>
          <p:cNvPr id="260" name="Google Shape;260;p8"/>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8"/>
          <p:cNvPicPr preferRelativeResize="0"/>
          <p:nvPr/>
        </p:nvPicPr>
        <p:blipFill rotWithShape="1">
          <a:blip r:embed="rId17">
            <a:alphaModFix amt="48000"/>
          </a:blip>
          <a:srcRect b="58469" l="0" r="0" t="0"/>
          <a:stretch/>
        </p:blipFill>
        <p:spPr>
          <a:xfrm rot="-5400000">
            <a:off x="-2296351" y="2275709"/>
            <a:ext cx="5181605" cy="604878"/>
          </a:xfrm>
          <a:prstGeom prst="rect">
            <a:avLst/>
          </a:prstGeom>
          <a:noFill/>
          <a:ln>
            <a:noFill/>
          </a:ln>
        </p:spPr>
      </p:pic>
      <p:sp>
        <p:nvSpPr>
          <p:cNvPr id="262" name="Google Shape;262;p8"/>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a90c3b8fdf_1_11"/>
          <p:cNvSpPr txBox="1"/>
          <p:nvPr/>
        </p:nvSpPr>
        <p:spPr>
          <a:xfrm>
            <a:off x="848227" y="184183"/>
            <a:ext cx="5390700" cy="72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lang="en-US" sz="3200">
                <a:latin typeface="Helvetica Neue"/>
                <a:ea typeface="Helvetica Neue"/>
                <a:cs typeface="Helvetica Neue"/>
                <a:sym typeface="Helvetica Neue"/>
              </a:rPr>
              <a:t>L’écosystème des aides</a:t>
            </a:r>
            <a:endParaRPr b="1" i="0" sz="3200" u="none" cap="none" strike="noStrike">
              <a:solidFill>
                <a:srgbClr val="000000"/>
              </a:solidFill>
              <a:latin typeface="Helvetica Neue"/>
              <a:ea typeface="Helvetica Neue"/>
              <a:cs typeface="Helvetica Neue"/>
              <a:sym typeface="Helvetica Neue"/>
            </a:endParaRPr>
          </a:p>
        </p:txBody>
      </p:sp>
      <p:sp>
        <p:nvSpPr>
          <p:cNvPr id="268" name="Google Shape;268;ga90c3b8fdf_1_11"/>
          <p:cNvSpPr/>
          <p:nvPr/>
        </p:nvSpPr>
        <p:spPr>
          <a:xfrm rot="-5400000">
            <a:off x="-2302650" y="2267950"/>
            <a:ext cx="5194200" cy="620400"/>
          </a:xfrm>
          <a:prstGeom prst="rect">
            <a:avLst/>
          </a:prstGeom>
          <a:solidFill>
            <a:srgbClr val="2B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 name="Google Shape;269;ga90c3b8fdf_1_11"/>
          <p:cNvPicPr preferRelativeResize="0"/>
          <p:nvPr/>
        </p:nvPicPr>
        <p:blipFill rotWithShape="1">
          <a:blip r:embed="rId3">
            <a:alphaModFix amt="48000"/>
          </a:blip>
          <a:srcRect b="58468" l="0" r="0" t="0"/>
          <a:stretch/>
        </p:blipFill>
        <p:spPr>
          <a:xfrm rot="-5400000">
            <a:off x="-2296352" y="2275709"/>
            <a:ext cx="5181606" cy="604877"/>
          </a:xfrm>
          <a:prstGeom prst="rect">
            <a:avLst/>
          </a:prstGeom>
          <a:noFill/>
          <a:ln>
            <a:noFill/>
          </a:ln>
        </p:spPr>
      </p:pic>
      <p:sp>
        <p:nvSpPr>
          <p:cNvPr id="270" name="Google Shape;270;ga90c3b8fdf_1_11"/>
          <p:cNvSpPr txBox="1"/>
          <p:nvPr/>
        </p:nvSpPr>
        <p:spPr>
          <a:xfrm rot="-5400000">
            <a:off x="-2400883" y="2411650"/>
            <a:ext cx="5390700" cy="52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Helvetica Neue"/>
                <a:ea typeface="Helvetica Neue"/>
                <a:cs typeface="Helvetica Neue"/>
                <a:sym typeface="Helvetica Neue"/>
              </a:rPr>
              <a:t>Restitution</a:t>
            </a:r>
            <a:endParaRPr b="1" i="0" sz="2400" u="none" cap="none" strike="noStrike">
              <a:solidFill>
                <a:srgbClr val="FFFFFF"/>
              </a:solidFill>
              <a:latin typeface="Helvetica Neue"/>
              <a:ea typeface="Helvetica Neue"/>
              <a:cs typeface="Helvetica Neue"/>
              <a:sym typeface="Helvetica Neue"/>
            </a:endParaRPr>
          </a:p>
        </p:txBody>
      </p:sp>
      <p:pic>
        <p:nvPicPr>
          <p:cNvPr id="271" name="Google Shape;271;ga90c3b8fdf_1_11"/>
          <p:cNvPicPr preferRelativeResize="0"/>
          <p:nvPr/>
        </p:nvPicPr>
        <p:blipFill>
          <a:blip r:embed="rId4">
            <a:alphaModFix/>
          </a:blip>
          <a:stretch>
            <a:fillRect/>
          </a:stretch>
        </p:blipFill>
        <p:spPr>
          <a:xfrm>
            <a:off x="757050" y="1060783"/>
            <a:ext cx="8234549" cy="39192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GRELLET Grégory</dc:creator>
</cp:coreProperties>
</file>